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2"/>
  </p:sldMasterIdLst>
  <p:notesMasterIdLst>
    <p:notesMasterId r:id="rId22"/>
  </p:notesMasterIdLst>
  <p:handoutMasterIdLst>
    <p:handoutMasterId r:id="rId23"/>
  </p:handoutMasterIdLst>
  <p:sldIdLst>
    <p:sldId id="256" r:id="rId3"/>
    <p:sldId id="257" r:id="rId4"/>
    <p:sldId id="286" r:id="rId5"/>
    <p:sldId id="258" r:id="rId6"/>
    <p:sldId id="280" r:id="rId7"/>
    <p:sldId id="281" r:id="rId8"/>
    <p:sldId id="282" r:id="rId9"/>
    <p:sldId id="283" r:id="rId10"/>
    <p:sldId id="284" r:id="rId11"/>
    <p:sldId id="285" r:id="rId12"/>
    <p:sldId id="287" r:id="rId13"/>
    <p:sldId id="288" r:id="rId14"/>
    <p:sldId id="289" r:id="rId15"/>
    <p:sldId id="291" r:id="rId16"/>
    <p:sldId id="290" r:id="rId17"/>
    <p:sldId id="294" r:id="rId18"/>
    <p:sldId id="292" r:id="rId19"/>
    <p:sldId id="293" r:id="rId20"/>
    <p:sldId id="279" r:id="rId21"/>
  </p:sldIdLst>
  <p:sldSz cx="9144000" cy="6858000" type="screen4x3"/>
  <p:notesSz cx="7102475" cy="9388475"/>
  <p:embeddedFontLst>
    <p:embeddedFont>
      <p:font typeface="Perpetua" pitchFamily="18" charset="0"/>
      <p:regular r:id="rId24"/>
      <p:bold r:id="rId25"/>
      <p:italic r:id="rId26"/>
      <p:boldItalic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Tahoma" pitchFamily="34" charset="0"/>
      <p:regular r:id="rId32"/>
      <p:bold r:id="rId3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9A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89" autoAdjust="0"/>
    <p:restoredTop sz="94650" autoAdjust="0"/>
  </p:normalViewPr>
  <p:slideViewPr>
    <p:cSldViewPr>
      <p:cViewPr varScale="1">
        <p:scale>
          <a:sx n="78" d="100"/>
          <a:sy n="78" d="100"/>
        </p:scale>
        <p:origin x="-1411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26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4" d="100"/>
          <a:sy n="104" d="100"/>
        </p:scale>
        <p:origin x="-3510" y="-102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0704DB-161E-4A01-885B-7D699790354B}" type="doc">
      <dgm:prSet loTypeId="urn:microsoft.com/office/officeart/2005/8/layout/vList3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8F5F490-703F-4091-AF02-34B720FD5A68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  <a:ea typeface="Tahoma" pitchFamily="34" charset="0"/>
              <a:cs typeface="Tahoma" pitchFamily="34" charset="0"/>
            </a:rPr>
            <a:t>2</a:t>
          </a:r>
          <a:endParaRPr lang="en-US" sz="20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1B02BDA-A35C-4C00-83BF-49EEB94A2F63}" type="parTrans" cxnId="{AAF65211-7508-4D25-B8EC-C785513B1B52}">
      <dgm:prSet/>
      <dgm:spPr/>
      <dgm:t>
        <a:bodyPr/>
        <a:lstStyle/>
        <a:p>
          <a:endParaRPr lang="en-US"/>
        </a:p>
      </dgm:t>
    </dgm:pt>
    <dgm:pt modelId="{1F034746-5CF2-4291-8DF0-89A507AD30B3}" type="sibTrans" cxnId="{AAF65211-7508-4D25-B8EC-C785513B1B52}">
      <dgm:prSet/>
      <dgm:spPr/>
      <dgm:t>
        <a:bodyPr/>
        <a:lstStyle/>
        <a:p>
          <a:endParaRPr lang="en-US"/>
        </a:p>
      </dgm:t>
    </dgm:pt>
    <dgm:pt modelId="{1F1DA688-A659-4569-AE22-A669BF643CBF}">
      <dgm:prSet phldrT="[Text]"/>
      <dgm:spPr/>
      <dgm:t>
        <a:bodyPr/>
        <a:lstStyle/>
        <a:p>
          <a:r>
            <a:rPr lang="en-US" sz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Expertise in the room</a:t>
          </a:r>
          <a:endParaRPr lang="en-US" sz="12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FECEE57-32AB-4DF1-A044-FAB3C5C2B3FC}" type="sibTrans" cxnId="{BC79C34D-6978-4510-BEF3-69E5C1B30668}">
      <dgm:prSet/>
      <dgm:spPr/>
      <dgm:t>
        <a:bodyPr/>
        <a:lstStyle/>
        <a:p>
          <a:endParaRPr lang="en-US"/>
        </a:p>
      </dgm:t>
    </dgm:pt>
    <dgm:pt modelId="{32D0A254-5DE8-45AF-BDE7-F11579871F1D}" type="parTrans" cxnId="{BC79C34D-6978-4510-BEF3-69E5C1B30668}">
      <dgm:prSet/>
      <dgm:spPr/>
      <dgm:t>
        <a:bodyPr/>
        <a:lstStyle/>
        <a:p>
          <a:endParaRPr lang="en-US"/>
        </a:p>
      </dgm:t>
    </dgm:pt>
    <dgm:pt modelId="{BA6B62CF-8EA3-4C0D-900F-E74DB4F2C56B}" type="pres">
      <dgm:prSet presAssocID="{DE0704DB-161E-4A01-885B-7D699790354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A94C791-52C3-451C-B8A7-D3C80E8FE0F0}" type="pres">
      <dgm:prSet presAssocID="{B8F5F490-703F-4091-AF02-34B720FD5A68}" presName="composite" presStyleCnt="0"/>
      <dgm:spPr/>
    </dgm:pt>
    <dgm:pt modelId="{A26EA743-F9BF-4260-8CEE-CDDC0F2F32F4}" type="pres">
      <dgm:prSet presAssocID="{B8F5F490-703F-4091-AF02-34B720FD5A68}" presName="imgShp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987A9419-23AC-4E6F-A10C-5C1C0F6952F6}" type="pres">
      <dgm:prSet presAssocID="{B8F5F490-703F-4091-AF02-34B720FD5A68}" presName="txShp" presStyleLbl="node1" presStyleIdx="0" presStyleCnt="1" custScaleX="120926" custScaleY="100098" custLinFactNeighborX="195" custLinFactNeighborY="-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497516-32CB-4E24-B14A-DE98A80D27D8}" type="presOf" srcId="{B8F5F490-703F-4091-AF02-34B720FD5A68}" destId="{987A9419-23AC-4E6F-A10C-5C1C0F6952F6}" srcOrd="0" destOrd="0" presId="urn:microsoft.com/office/officeart/2005/8/layout/vList3#1"/>
    <dgm:cxn modelId="{2D74B02B-43D6-4CBA-BC71-E05939CA0FE8}" type="presOf" srcId="{1F1DA688-A659-4569-AE22-A669BF643CBF}" destId="{987A9419-23AC-4E6F-A10C-5C1C0F6952F6}" srcOrd="0" destOrd="1" presId="urn:microsoft.com/office/officeart/2005/8/layout/vList3#1"/>
    <dgm:cxn modelId="{C05CBC57-ED64-4D16-B39D-CA9B782DF2C8}" type="presOf" srcId="{DE0704DB-161E-4A01-885B-7D699790354B}" destId="{BA6B62CF-8EA3-4C0D-900F-E74DB4F2C56B}" srcOrd="0" destOrd="0" presId="urn:microsoft.com/office/officeart/2005/8/layout/vList3#1"/>
    <dgm:cxn modelId="{AAF65211-7508-4D25-B8EC-C785513B1B52}" srcId="{DE0704DB-161E-4A01-885B-7D699790354B}" destId="{B8F5F490-703F-4091-AF02-34B720FD5A68}" srcOrd="0" destOrd="0" parTransId="{B1B02BDA-A35C-4C00-83BF-49EEB94A2F63}" sibTransId="{1F034746-5CF2-4291-8DF0-89A507AD30B3}"/>
    <dgm:cxn modelId="{BC79C34D-6978-4510-BEF3-69E5C1B30668}" srcId="{B8F5F490-703F-4091-AF02-34B720FD5A68}" destId="{1F1DA688-A659-4569-AE22-A669BF643CBF}" srcOrd="0" destOrd="0" parTransId="{32D0A254-5DE8-45AF-BDE7-F11579871F1D}" sibTransId="{9FECEE57-32AB-4DF1-A044-FAB3C5C2B3FC}"/>
    <dgm:cxn modelId="{0995F1B4-3FA5-4E95-9B9B-FC874B8657B4}" type="presParOf" srcId="{BA6B62CF-8EA3-4C0D-900F-E74DB4F2C56B}" destId="{2A94C791-52C3-451C-B8A7-D3C80E8FE0F0}" srcOrd="0" destOrd="0" presId="urn:microsoft.com/office/officeart/2005/8/layout/vList3#1"/>
    <dgm:cxn modelId="{5DD389E3-D2EB-4C55-B964-FC7820E3453B}" type="presParOf" srcId="{2A94C791-52C3-451C-B8A7-D3C80E8FE0F0}" destId="{A26EA743-F9BF-4260-8CEE-CDDC0F2F32F4}" srcOrd="0" destOrd="0" presId="urn:microsoft.com/office/officeart/2005/8/layout/vList3#1"/>
    <dgm:cxn modelId="{EE6370C4-406F-4F07-A0FA-DAAFA1FAD94E}" type="presParOf" srcId="{2A94C791-52C3-451C-B8A7-D3C80E8FE0F0}" destId="{987A9419-23AC-4E6F-A10C-5C1C0F6952F6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0704DB-161E-4A01-885B-7D699790354B}" type="doc">
      <dgm:prSet loTypeId="urn:microsoft.com/office/officeart/2005/8/layout/vList3#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FAE61E-8426-4E38-92DC-ABF82A3EAEB3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  <a:ea typeface="Tahoma" pitchFamily="34" charset="0"/>
              <a:cs typeface="Tahoma" pitchFamily="34" charset="0"/>
            </a:rPr>
            <a:t>3</a:t>
          </a:r>
          <a:endParaRPr lang="en-US" sz="20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FCE731C-010A-4070-9692-41A0AE48DED9}" type="parTrans" cxnId="{B623F2CE-5CDD-45B7-8F77-B2A01AEA1E40}">
      <dgm:prSet/>
      <dgm:spPr/>
      <dgm:t>
        <a:bodyPr/>
        <a:lstStyle/>
        <a:p>
          <a:endParaRPr lang="en-US"/>
        </a:p>
      </dgm:t>
    </dgm:pt>
    <dgm:pt modelId="{F2F73420-F579-4986-BDFC-82CDA8D10A15}" type="sibTrans" cxnId="{B623F2CE-5CDD-45B7-8F77-B2A01AEA1E40}">
      <dgm:prSet/>
      <dgm:spPr/>
      <dgm:t>
        <a:bodyPr/>
        <a:lstStyle/>
        <a:p>
          <a:endParaRPr lang="en-US"/>
        </a:p>
      </dgm:t>
    </dgm:pt>
    <dgm:pt modelId="{FF4A4BB9-F8F9-443E-9166-DE916D62C18D}">
      <dgm:prSet phldrT="[Text]" custT="1"/>
      <dgm:spPr/>
      <dgm:t>
        <a:bodyPr/>
        <a:lstStyle/>
        <a:p>
          <a:r>
            <a:rPr lang="en-US" sz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Overview of the ABCs for successful strategies</a:t>
          </a:r>
          <a:endParaRPr lang="en-US" sz="12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307A6C8-C306-48AD-B4E1-63875F6CDF68}" type="parTrans" cxnId="{26EDAB3B-4B35-4121-B7E8-8F8CD8FF470F}">
      <dgm:prSet/>
      <dgm:spPr/>
      <dgm:t>
        <a:bodyPr/>
        <a:lstStyle/>
        <a:p>
          <a:endParaRPr lang="en-US"/>
        </a:p>
      </dgm:t>
    </dgm:pt>
    <dgm:pt modelId="{F0F8774C-82C2-42B4-AC49-6F6B27B04F65}" type="sibTrans" cxnId="{26EDAB3B-4B35-4121-B7E8-8F8CD8FF470F}">
      <dgm:prSet/>
      <dgm:spPr/>
      <dgm:t>
        <a:bodyPr/>
        <a:lstStyle/>
        <a:p>
          <a:endParaRPr lang="en-US"/>
        </a:p>
      </dgm:t>
    </dgm:pt>
    <dgm:pt modelId="{740E4571-E8F5-4CA3-B1FD-2C93DF42794C}" type="pres">
      <dgm:prSet presAssocID="{DE0704DB-161E-4A01-885B-7D699790354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4E3DF3-A701-4CF6-8CA6-2D3DC944327B}" type="pres">
      <dgm:prSet presAssocID="{2EFAE61E-8426-4E38-92DC-ABF82A3EAEB3}" presName="composite" presStyleCnt="0"/>
      <dgm:spPr/>
      <dgm:t>
        <a:bodyPr/>
        <a:lstStyle/>
        <a:p>
          <a:endParaRPr lang="en-US"/>
        </a:p>
      </dgm:t>
    </dgm:pt>
    <dgm:pt modelId="{8A288DBC-51ED-4636-9B09-827718943449}" type="pres">
      <dgm:prSet presAssocID="{2EFAE61E-8426-4E38-92DC-ABF82A3EAEB3}" presName="imgShp" presStyleLbl="fgImgPlace1" presStyleIdx="0" presStyleCnt="1" custLinFactNeighborX="-1215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8023B59-CF8D-47A1-A0AD-69CD0D31ED20}" type="pres">
      <dgm:prSet presAssocID="{2EFAE61E-8426-4E38-92DC-ABF82A3EAEB3}" presName="txShp" presStyleLbl="node1" presStyleIdx="0" presStyleCnt="1" custScaleX="1185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6EDAB3B-4B35-4121-B7E8-8F8CD8FF470F}" srcId="{2EFAE61E-8426-4E38-92DC-ABF82A3EAEB3}" destId="{FF4A4BB9-F8F9-443E-9166-DE916D62C18D}" srcOrd="0" destOrd="0" parTransId="{2307A6C8-C306-48AD-B4E1-63875F6CDF68}" sibTransId="{F0F8774C-82C2-42B4-AC49-6F6B27B04F65}"/>
    <dgm:cxn modelId="{E08B292B-A4AE-4F3C-906F-6421E6126896}" type="presOf" srcId="{FF4A4BB9-F8F9-443E-9166-DE916D62C18D}" destId="{D8023B59-CF8D-47A1-A0AD-69CD0D31ED20}" srcOrd="0" destOrd="1" presId="urn:microsoft.com/office/officeart/2005/8/layout/vList3#2"/>
    <dgm:cxn modelId="{09D226AB-CF55-4D28-B887-BF104B320A62}" type="presOf" srcId="{2EFAE61E-8426-4E38-92DC-ABF82A3EAEB3}" destId="{D8023B59-CF8D-47A1-A0AD-69CD0D31ED20}" srcOrd="0" destOrd="0" presId="urn:microsoft.com/office/officeart/2005/8/layout/vList3#2"/>
    <dgm:cxn modelId="{9A15E41E-835B-4AD2-B0A1-347E2B5220A2}" type="presOf" srcId="{DE0704DB-161E-4A01-885B-7D699790354B}" destId="{740E4571-E8F5-4CA3-B1FD-2C93DF42794C}" srcOrd="0" destOrd="0" presId="urn:microsoft.com/office/officeart/2005/8/layout/vList3#2"/>
    <dgm:cxn modelId="{B623F2CE-5CDD-45B7-8F77-B2A01AEA1E40}" srcId="{DE0704DB-161E-4A01-885B-7D699790354B}" destId="{2EFAE61E-8426-4E38-92DC-ABF82A3EAEB3}" srcOrd="0" destOrd="0" parTransId="{CFCE731C-010A-4070-9692-41A0AE48DED9}" sibTransId="{F2F73420-F579-4986-BDFC-82CDA8D10A15}"/>
    <dgm:cxn modelId="{A08ECB76-7B0D-4895-964B-381B96DE2CE8}" type="presParOf" srcId="{740E4571-E8F5-4CA3-B1FD-2C93DF42794C}" destId="{074E3DF3-A701-4CF6-8CA6-2D3DC944327B}" srcOrd="0" destOrd="0" presId="urn:microsoft.com/office/officeart/2005/8/layout/vList3#2"/>
    <dgm:cxn modelId="{635C162F-B340-4850-AEB3-BF9A884E469A}" type="presParOf" srcId="{074E3DF3-A701-4CF6-8CA6-2D3DC944327B}" destId="{8A288DBC-51ED-4636-9B09-827718943449}" srcOrd="0" destOrd="0" presId="urn:microsoft.com/office/officeart/2005/8/layout/vList3#2"/>
    <dgm:cxn modelId="{333CC5E5-AA68-4C5C-9A5F-BA9153731A1F}" type="presParOf" srcId="{074E3DF3-A701-4CF6-8CA6-2D3DC944327B}" destId="{D8023B59-CF8D-47A1-A0AD-69CD0D31ED20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E0704DB-161E-4A01-885B-7D699790354B}" type="doc">
      <dgm:prSet loTypeId="urn:microsoft.com/office/officeart/2005/8/layout/vList3#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FAE61E-8426-4E38-92DC-ABF82A3EAEB3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  <a:ea typeface="Tahoma" pitchFamily="34" charset="0"/>
              <a:cs typeface="Tahoma" pitchFamily="34" charset="0"/>
            </a:rPr>
            <a:t>4</a:t>
          </a:r>
          <a:endParaRPr lang="en-US" sz="20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FCE731C-010A-4070-9692-41A0AE48DED9}" type="parTrans" cxnId="{B623F2CE-5CDD-45B7-8F77-B2A01AEA1E40}">
      <dgm:prSet/>
      <dgm:spPr/>
      <dgm:t>
        <a:bodyPr/>
        <a:lstStyle/>
        <a:p>
          <a:endParaRPr lang="en-US"/>
        </a:p>
      </dgm:t>
    </dgm:pt>
    <dgm:pt modelId="{F2F73420-F579-4986-BDFC-82CDA8D10A15}" type="sibTrans" cxnId="{B623F2CE-5CDD-45B7-8F77-B2A01AEA1E40}">
      <dgm:prSet/>
      <dgm:spPr/>
      <dgm:t>
        <a:bodyPr/>
        <a:lstStyle/>
        <a:p>
          <a:endParaRPr lang="en-US"/>
        </a:p>
      </dgm:t>
    </dgm:pt>
    <dgm:pt modelId="{FF4A4BB9-F8F9-443E-9166-DE916D62C18D}">
      <dgm:prSet phldrT="[Text]"/>
      <dgm:spPr/>
      <dgm:t>
        <a:bodyPr/>
        <a:lstStyle/>
        <a:p>
          <a:r>
            <a:rPr lang="en-US" sz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Breaking down the ABCs</a:t>
          </a:r>
          <a:endParaRPr lang="en-US" sz="12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307A6C8-C306-48AD-B4E1-63875F6CDF68}" type="parTrans" cxnId="{26EDAB3B-4B35-4121-B7E8-8F8CD8FF470F}">
      <dgm:prSet/>
      <dgm:spPr/>
      <dgm:t>
        <a:bodyPr/>
        <a:lstStyle/>
        <a:p>
          <a:endParaRPr lang="en-US"/>
        </a:p>
      </dgm:t>
    </dgm:pt>
    <dgm:pt modelId="{F0F8774C-82C2-42B4-AC49-6F6B27B04F65}" type="sibTrans" cxnId="{26EDAB3B-4B35-4121-B7E8-8F8CD8FF470F}">
      <dgm:prSet/>
      <dgm:spPr/>
      <dgm:t>
        <a:bodyPr/>
        <a:lstStyle/>
        <a:p>
          <a:endParaRPr lang="en-US"/>
        </a:p>
      </dgm:t>
    </dgm:pt>
    <dgm:pt modelId="{B1EF0C04-6ECC-43E6-B5A3-B8C45B2BE64A}" type="pres">
      <dgm:prSet presAssocID="{DE0704DB-161E-4A01-885B-7D699790354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5C440D2-5117-4A61-BFF4-0CC4F1CA9998}" type="pres">
      <dgm:prSet presAssocID="{2EFAE61E-8426-4E38-92DC-ABF82A3EAEB3}" presName="composite" presStyleCnt="0"/>
      <dgm:spPr/>
      <dgm:t>
        <a:bodyPr/>
        <a:lstStyle/>
        <a:p>
          <a:endParaRPr lang="en-US"/>
        </a:p>
      </dgm:t>
    </dgm:pt>
    <dgm:pt modelId="{D4E3F285-7C1C-4DDF-9BF0-CA7CC195AE85}" type="pres">
      <dgm:prSet presAssocID="{2EFAE61E-8426-4E38-92DC-ABF82A3EAEB3}" presName="imgShp" presStyleLbl="fgImgPlace1" presStyleIdx="0" presStyleCnt="1" custLinFactNeighborX="-1215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E9BED92-9969-441F-B9C8-E093CCB106BF}" type="pres">
      <dgm:prSet presAssocID="{2EFAE61E-8426-4E38-92DC-ABF82A3EAEB3}" presName="txShp" presStyleLbl="node1" presStyleIdx="0" presStyleCnt="1" custScaleX="1185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86F6074-7F6B-4418-A6E9-9F83373FD700}" type="presOf" srcId="{FF4A4BB9-F8F9-443E-9166-DE916D62C18D}" destId="{AE9BED92-9969-441F-B9C8-E093CCB106BF}" srcOrd="0" destOrd="1" presId="urn:microsoft.com/office/officeart/2005/8/layout/vList3#3"/>
    <dgm:cxn modelId="{26EDAB3B-4B35-4121-B7E8-8F8CD8FF470F}" srcId="{2EFAE61E-8426-4E38-92DC-ABF82A3EAEB3}" destId="{FF4A4BB9-F8F9-443E-9166-DE916D62C18D}" srcOrd="0" destOrd="0" parTransId="{2307A6C8-C306-48AD-B4E1-63875F6CDF68}" sibTransId="{F0F8774C-82C2-42B4-AC49-6F6B27B04F65}"/>
    <dgm:cxn modelId="{C3EA0FC5-5F4E-4FFC-B665-0C184B84926E}" type="presOf" srcId="{2EFAE61E-8426-4E38-92DC-ABF82A3EAEB3}" destId="{AE9BED92-9969-441F-B9C8-E093CCB106BF}" srcOrd="0" destOrd="0" presId="urn:microsoft.com/office/officeart/2005/8/layout/vList3#3"/>
    <dgm:cxn modelId="{0C8C3EDB-2781-4957-AACF-1C45BC0C1040}" type="presOf" srcId="{DE0704DB-161E-4A01-885B-7D699790354B}" destId="{B1EF0C04-6ECC-43E6-B5A3-B8C45B2BE64A}" srcOrd="0" destOrd="0" presId="urn:microsoft.com/office/officeart/2005/8/layout/vList3#3"/>
    <dgm:cxn modelId="{B623F2CE-5CDD-45B7-8F77-B2A01AEA1E40}" srcId="{DE0704DB-161E-4A01-885B-7D699790354B}" destId="{2EFAE61E-8426-4E38-92DC-ABF82A3EAEB3}" srcOrd="0" destOrd="0" parTransId="{CFCE731C-010A-4070-9692-41A0AE48DED9}" sibTransId="{F2F73420-F579-4986-BDFC-82CDA8D10A15}"/>
    <dgm:cxn modelId="{59C4576C-73C4-4A3F-838E-5C89469914F8}" type="presParOf" srcId="{B1EF0C04-6ECC-43E6-B5A3-B8C45B2BE64A}" destId="{75C440D2-5117-4A61-BFF4-0CC4F1CA9998}" srcOrd="0" destOrd="0" presId="urn:microsoft.com/office/officeart/2005/8/layout/vList3#3"/>
    <dgm:cxn modelId="{79600FA5-618C-4C8B-9F16-5167E227E0FC}" type="presParOf" srcId="{75C440D2-5117-4A61-BFF4-0CC4F1CA9998}" destId="{D4E3F285-7C1C-4DDF-9BF0-CA7CC195AE85}" srcOrd="0" destOrd="0" presId="urn:microsoft.com/office/officeart/2005/8/layout/vList3#3"/>
    <dgm:cxn modelId="{81F3CC98-5E92-42A0-A774-EA9066E20D27}" type="presParOf" srcId="{75C440D2-5117-4A61-BFF4-0CC4F1CA9998}" destId="{AE9BED92-9969-441F-B9C8-E093CCB106BF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E0704DB-161E-4A01-885B-7D699790354B}" type="doc">
      <dgm:prSet loTypeId="urn:microsoft.com/office/officeart/2005/8/layout/vList3#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FAE61E-8426-4E38-92DC-ABF82A3EAEB3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  <a:ea typeface="Tahoma" pitchFamily="34" charset="0"/>
              <a:cs typeface="Tahoma" pitchFamily="34" charset="0"/>
            </a:rPr>
            <a:t>5</a:t>
          </a:r>
          <a:endParaRPr lang="en-US" sz="20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FCE731C-010A-4070-9692-41A0AE48DED9}" type="parTrans" cxnId="{B623F2CE-5CDD-45B7-8F77-B2A01AEA1E40}">
      <dgm:prSet/>
      <dgm:spPr/>
      <dgm:t>
        <a:bodyPr/>
        <a:lstStyle/>
        <a:p>
          <a:endParaRPr lang="en-US"/>
        </a:p>
      </dgm:t>
    </dgm:pt>
    <dgm:pt modelId="{F2F73420-F579-4986-BDFC-82CDA8D10A15}" type="sibTrans" cxnId="{B623F2CE-5CDD-45B7-8F77-B2A01AEA1E40}">
      <dgm:prSet/>
      <dgm:spPr/>
      <dgm:t>
        <a:bodyPr/>
        <a:lstStyle/>
        <a:p>
          <a:endParaRPr lang="en-US"/>
        </a:p>
      </dgm:t>
    </dgm:pt>
    <dgm:pt modelId="{F9A42AC9-AB62-4BA2-89E8-7247AFB478C2}">
      <dgm:prSet phldrT="[Text]"/>
      <dgm:spPr/>
      <dgm:t>
        <a:bodyPr/>
        <a:lstStyle/>
        <a:p>
          <a:r>
            <a:rPr lang="en-US" sz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Putting it work: Practice with  songs</a:t>
          </a:r>
          <a:endParaRPr lang="en-US" sz="12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83CB87F-EA30-4636-899E-9A3FC40B0042}" type="sibTrans" cxnId="{9143B2E2-0AE6-445C-BCC8-704754C8899E}">
      <dgm:prSet/>
      <dgm:spPr/>
      <dgm:t>
        <a:bodyPr/>
        <a:lstStyle/>
        <a:p>
          <a:endParaRPr lang="en-US"/>
        </a:p>
      </dgm:t>
    </dgm:pt>
    <dgm:pt modelId="{E759B9A6-C60E-4D48-B996-11CA1E4C6BD6}" type="parTrans" cxnId="{9143B2E2-0AE6-445C-BCC8-704754C8899E}">
      <dgm:prSet/>
      <dgm:spPr/>
      <dgm:t>
        <a:bodyPr/>
        <a:lstStyle/>
        <a:p>
          <a:endParaRPr lang="en-US"/>
        </a:p>
      </dgm:t>
    </dgm:pt>
    <dgm:pt modelId="{D80BD214-BDE9-40D2-8879-280520A763FE}" type="pres">
      <dgm:prSet presAssocID="{DE0704DB-161E-4A01-885B-7D699790354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BA693FD-D140-43F9-9BD3-CB747570E4DE}" type="pres">
      <dgm:prSet presAssocID="{2EFAE61E-8426-4E38-92DC-ABF82A3EAEB3}" presName="composite" presStyleCnt="0"/>
      <dgm:spPr/>
      <dgm:t>
        <a:bodyPr/>
        <a:lstStyle/>
        <a:p>
          <a:endParaRPr lang="en-US"/>
        </a:p>
      </dgm:t>
    </dgm:pt>
    <dgm:pt modelId="{EE53356F-200C-43A4-854C-550CB7B6F79F}" type="pres">
      <dgm:prSet presAssocID="{2EFAE61E-8426-4E38-92DC-ABF82A3EAEB3}" presName="imgShp" presStyleLbl="fgImgPlace1" presStyleIdx="0" presStyleCnt="1" custLinFactNeighborX="-1215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F56A45F7-4422-4C60-883F-E4ED991BA669}" type="pres">
      <dgm:prSet presAssocID="{2EFAE61E-8426-4E38-92DC-ABF82A3EAEB3}" presName="txShp" presStyleLbl="node1" presStyleIdx="0" presStyleCnt="1" custScaleX="118523" custLinFactNeighborY="15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BE5DCB7-6A02-4D70-8F50-7A01AC27B09D}" type="presOf" srcId="{2EFAE61E-8426-4E38-92DC-ABF82A3EAEB3}" destId="{F56A45F7-4422-4C60-883F-E4ED991BA669}" srcOrd="0" destOrd="0" presId="urn:microsoft.com/office/officeart/2005/8/layout/vList3#4"/>
    <dgm:cxn modelId="{20CAA83E-F0AA-4120-BD77-F6DFA1BA5B5C}" type="presOf" srcId="{F9A42AC9-AB62-4BA2-89E8-7247AFB478C2}" destId="{F56A45F7-4422-4C60-883F-E4ED991BA669}" srcOrd="0" destOrd="1" presId="urn:microsoft.com/office/officeart/2005/8/layout/vList3#4"/>
    <dgm:cxn modelId="{40930ACA-0505-49D6-B736-07CB0A3D58F4}" type="presOf" srcId="{DE0704DB-161E-4A01-885B-7D699790354B}" destId="{D80BD214-BDE9-40D2-8879-280520A763FE}" srcOrd="0" destOrd="0" presId="urn:microsoft.com/office/officeart/2005/8/layout/vList3#4"/>
    <dgm:cxn modelId="{B623F2CE-5CDD-45B7-8F77-B2A01AEA1E40}" srcId="{DE0704DB-161E-4A01-885B-7D699790354B}" destId="{2EFAE61E-8426-4E38-92DC-ABF82A3EAEB3}" srcOrd="0" destOrd="0" parTransId="{CFCE731C-010A-4070-9692-41A0AE48DED9}" sibTransId="{F2F73420-F579-4986-BDFC-82CDA8D10A15}"/>
    <dgm:cxn modelId="{9143B2E2-0AE6-445C-BCC8-704754C8899E}" srcId="{2EFAE61E-8426-4E38-92DC-ABF82A3EAEB3}" destId="{F9A42AC9-AB62-4BA2-89E8-7247AFB478C2}" srcOrd="0" destOrd="0" parTransId="{E759B9A6-C60E-4D48-B996-11CA1E4C6BD6}" sibTransId="{683CB87F-EA30-4636-899E-9A3FC40B0042}"/>
    <dgm:cxn modelId="{870ACB6C-C3DF-4D81-A5DC-F689383C131E}" type="presParOf" srcId="{D80BD214-BDE9-40D2-8879-280520A763FE}" destId="{4BA693FD-D140-43F9-9BD3-CB747570E4DE}" srcOrd="0" destOrd="0" presId="urn:microsoft.com/office/officeart/2005/8/layout/vList3#4"/>
    <dgm:cxn modelId="{CF87F725-531F-489E-942A-90EE16F43CE0}" type="presParOf" srcId="{4BA693FD-D140-43F9-9BD3-CB747570E4DE}" destId="{EE53356F-200C-43A4-854C-550CB7B6F79F}" srcOrd="0" destOrd="0" presId="urn:microsoft.com/office/officeart/2005/8/layout/vList3#4"/>
    <dgm:cxn modelId="{9206F1B7-3179-4794-A62B-BA00570BBBDD}" type="presParOf" srcId="{4BA693FD-D140-43F9-9BD3-CB747570E4DE}" destId="{F56A45F7-4422-4C60-883F-E4ED991BA669}" srcOrd="1" destOrd="0" presId="urn:microsoft.com/office/officeart/2005/8/layout/vList3#4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E0704DB-161E-4A01-885B-7D699790354B}" type="doc">
      <dgm:prSet loTypeId="urn:microsoft.com/office/officeart/2005/8/layout/vList3#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FAE61E-8426-4E38-92DC-ABF82A3EAEB3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  <a:ea typeface="Tahoma" pitchFamily="34" charset="0"/>
              <a:cs typeface="Tahoma" pitchFamily="34" charset="0"/>
            </a:rPr>
            <a:t>6</a:t>
          </a:r>
          <a:endParaRPr lang="en-US" sz="20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FCE731C-010A-4070-9692-41A0AE48DED9}" type="parTrans" cxnId="{B623F2CE-5CDD-45B7-8F77-B2A01AEA1E40}">
      <dgm:prSet/>
      <dgm:spPr/>
      <dgm:t>
        <a:bodyPr/>
        <a:lstStyle/>
        <a:p>
          <a:endParaRPr lang="en-US"/>
        </a:p>
      </dgm:t>
    </dgm:pt>
    <dgm:pt modelId="{F2F73420-F579-4986-BDFC-82CDA8D10A15}" type="sibTrans" cxnId="{B623F2CE-5CDD-45B7-8F77-B2A01AEA1E40}">
      <dgm:prSet/>
      <dgm:spPr/>
      <dgm:t>
        <a:bodyPr/>
        <a:lstStyle/>
        <a:p>
          <a:endParaRPr lang="en-US"/>
        </a:p>
      </dgm:t>
    </dgm:pt>
    <dgm:pt modelId="{FF4A4BB9-F8F9-443E-9166-DE916D62C18D}">
      <dgm:prSet phldrT="[Text]"/>
      <dgm:spPr/>
      <dgm:t>
        <a:bodyPr/>
        <a:lstStyle/>
        <a:p>
          <a:r>
            <a:rPr lang="en-US" sz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Conclusion</a:t>
          </a:r>
          <a:endParaRPr lang="en-US" sz="12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307A6C8-C306-48AD-B4E1-63875F6CDF68}" type="parTrans" cxnId="{26EDAB3B-4B35-4121-B7E8-8F8CD8FF470F}">
      <dgm:prSet/>
      <dgm:spPr/>
      <dgm:t>
        <a:bodyPr/>
        <a:lstStyle/>
        <a:p>
          <a:endParaRPr lang="en-US"/>
        </a:p>
      </dgm:t>
    </dgm:pt>
    <dgm:pt modelId="{F0F8774C-82C2-42B4-AC49-6F6B27B04F65}" type="sibTrans" cxnId="{26EDAB3B-4B35-4121-B7E8-8F8CD8FF470F}">
      <dgm:prSet/>
      <dgm:spPr/>
      <dgm:t>
        <a:bodyPr/>
        <a:lstStyle/>
        <a:p>
          <a:endParaRPr lang="en-US"/>
        </a:p>
      </dgm:t>
    </dgm:pt>
    <dgm:pt modelId="{F9A42AC9-AB62-4BA2-89E8-7247AFB478C2}">
      <dgm:prSet phldrT="[Text]"/>
      <dgm:spPr/>
      <dgm:t>
        <a:bodyPr/>
        <a:lstStyle/>
        <a:p>
          <a:endParaRPr lang="en-US" sz="12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759B9A6-C60E-4D48-B996-11CA1E4C6BD6}" type="parTrans" cxnId="{9143B2E2-0AE6-445C-BCC8-704754C8899E}">
      <dgm:prSet/>
      <dgm:spPr/>
      <dgm:t>
        <a:bodyPr/>
        <a:lstStyle/>
        <a:p>
          <a:endParaRPr lang="en-US"/>
        </a:p>
      </dgm:t>
    </dgm:pt>
    <dgm:pt modelId="{683CB87F-EA30-4636-899E-9A3FC40B0042}" type="sibTrans" cxnId="{9143B2E2-0AE6-445C-BCC8-704754C8899E}">
      <dgm:prSet/>
      <dgm:spPr/>
      <dgm:t>
        <a:bodyPr/>
        <a:lstStyle/>
        <a:p>
          <a:endParaRPr lang="en-US"/>
        </a:p>
      </dgm:t>
    </dgm:pt>
    <dgm:pt modelId="{D859DC86-1C0D-4245-B2DC-4CFEF3A8121F}" type="pres">
      <dgm:prSet presAssocID="{DE0704DB-161E-4A01-885B-7D699790354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B32CF39-6D4E-40A1-B1C9-BDA9E1D3D916}" type="pres">
      <dgm:prSet presAssocID="{2EFAE61E-8426-4E38-92DC-ABF82A3EAEB3}" presName="composite" presStyleCnt="0"/>
      <dgm:spPr/>
      <dgm:t>
        <a:bodyPr/>
        <a:lstStyle/>
        <a:p>
          <a:endParaRPr lang="en-US"/>
        </a:p>
      </dgm:t>
    </dgm:pt>
    <dgm:pt modelId="{150BEF38-F9B1-437D-AEF1-78AC9D1A73BE}" type="pres">
      <dgm:prSet presAssocID="{2EFAE61E-8426-4E38-92DC-ABF82A3EAEB3}" presName="imgShp" presStyleLbl="fgImgPlace1" presStyleIdx="0" presStyleCnt="1" custLinFactNeighborX="-1215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C228ED06-57BE-4971-A174-03D655F904B1}" type="pres">
      <dgm:prSet presAssocID="{2EFAE61E-8426-4E38-92DC-ABF82A3EAEB3}" presName="txShp" presStyleLbl="node1" presStyleIdx="0" presStyleCnt="1" custScaleX="118523" custLinFactNeighborX="1573" custLinFactNeighborY="-7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107903F-F558-4B44-8D6E-CC52048A4E2B}" type="presOf" srcId="{FF4A4BB9-F8F9-443E-9166-DE916D62C18D}" destId="{C228ED06-57BE-4971-A174-03D655F904B1}" srcOrd="0" destOrd="1" presId="urn:microsoft.com/office/officeart/2005/8/layout/vList3#5"/>
    <dgm:cxn modelId="{9DF2BBD7-D8C5-4C66-ABD1-60AA70C91680}" type="presOf" srcId="{F9A42AC9-AB62-4BA2-89E8-7247AFB478C2}" destId="{C228ED06-57BE-4971-A174-03D655F904B1}" srcOrd="0" destOrd="2" presId="urn:microsoft.com/office/officeart/2005/8/layout/vList3#5"/>
    <dgm:cxn modelId="{26EDAB3B-4B35-4121-B7E8-8F8CD8FF470F}" srcId="{2EFAE61E-8426-4E38-92DC-ABF82A3EAEB3}" destId="{FF4A4BB9-F8F9-443E-9166-DE916D62C18D}" srcOrd="0" destOrd="0" parTransId="{2307A6C8-C306-48AD-B4E1-63875F6CDF68}" sibTransId="{F0F8774C-82C2-42B4-AC49-6F6B27B04F65}"/>
    <dgm:cxn modelId="{AAD6D01F-37A4-4C05-9B09-46011F5EC559}" type="presOf" srcId="{2EFAE61E-8426-4E38-92DC-ABF82A3EAEB3}" destId="{C228ED06-57BE-4971-A174-03D655F904B1}" srcOrd="0" destOrd="0" presId="urn:microsoft.com/office/officeart/2005/8/layout/vList3#5"/>
    <dgm:cxn modelId="{B623F2CE-5CDD-45B7-8F77-B2A01AEA1E40}" srcId="{DE0704DB-161E-4A01-885B-7D699790354B}" destId="{2EFAE61E-8426-4E38-92DC-ABF82A3EAEB3}" srcOrd="0" destOrd="0" parTransId="{CFCE731C-010A-4070-9692-41A0AE48DED9}" sibTransId="{F2F73420-F579-4986-BDFC-82CDA8D10A15}"/>
    <dgm:cxn modelId="{9143B2E2-0AE6-445C-BCC8-704754C8899E}" srcId="{2EFAE61E-8426-4E38-92DC-ABF82A3EAEB3}" destId="{F9A42AC9-AB62-4BA2-89E8-7247AFB478C2}" srcOrd="1" destOrd="0" parTransId="{E759B9A6-C60E-4D48-B996-11CA1E4C6BD6}" sibTransId="{683CB87F-EA30-4636-899E-9A3FC40B0042}"/>
    <dgm:cxn modelId="{9684CF9D-382E-484B-8AC8-5820E3A68015}" type="presOf" srcId="{DE0704DB-161E-4A01-885B-7D699790354B}" destId="{D859DC86-1C0D-4245-B2DC-4CFEF3A8121F}" srcOrd="0" destOrd="0" presId="urn:microsoft.com/office/officeart/2005/8/layout/vList3#5"/>
    <dgm:cxn modelId="{2A53080F-AAD3-4CE4-990B-7B0B4935C00D}" type="presParOf" srcId="{D859DC86-1C0D-4245-B2DC-4CFEF3A8121F}" destId="{6B32CF39-6D4E-40A1-B1C9-BDA9E1D3D916}" srcOrd="0" destOrd="0" presId="urn:microsoft.com/office/officeart/2005/8/layout/vList3#5"/>
    <dgm:cxn modelId="{ABB1AEFF-A8EB-4D26-BF48-61CFC3ECD7CD}" type="presParOf" srcId="{6B32CF39-6D4E-40A1-B1C9-BDA9E1D3D916}" destId="{150BEF38-F9B1-437D-AEF1-78AC9D1A73BE}" srcOrd="0" destOrd="0" presId="urn:microsoft.com/office/officeart/2005/8/layout/vList3#5"/>
    <dgm:cxn modelId="{013CECE0-3D51-406D-B6A9-E840BD4E7DA1}" type="presParOf" srcId="{6B32CF39-6D4E-40A1-B1C9-BDA9E1D3D916}" destId="{C228ED06-57BE-4971-A174-03D655F904B1}" srcOrd="1" destOrd="0" presId="urn:microsoft.com/office/officeart/2005/8/layout/vList3#5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E0704DB-161E-4A01-885B-7D699790354B}" type="doc">
      <dgm:prSet loTypeId="urn:microsoft.com/office/officeart/2005/8/layout/vList3#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F4A4BB9-F8F9-443E-9166-DE916D62C18D}">
      <dgm:prSet phldrT="[Text]"/>
      <dgm:spPr/>
      <dgm:t>
        <a:bodyPr/>
        <a:lstStyle/>
        <a:p>
          <a:r>
            <a:rPr lang="en-US" sz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Introduction to the guide</a:t>
          </a:r>
          <a:endParaRPr lang="en-US" sz="12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EFAE61E-8426-4E38-92DC-ABF82A3EAEB3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  <a:ea typeface="Tahoma" pitchFamily="34" charset="0"/>
              <a:cs typeface="Tahoma" pitchFamily="34" charset="0"/>
            </a:rPr>
            <a:t>1</a:t>
          </a:r>
          <a:endParaRPr lang="en-US" sz="20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F2F73420-F579-4986-BDFC-82CDA8D10A15}" type="sibTrans" cxnId="{B623F2CE-5CDD-45B7-8F77-B2A01AEA1E40}">
      <dgm:prSet/>
      <dgm:spPr/>
      <dgm:t>
        <a:bodyPr/>
        <a:lstStyle/>
        <a:p>
          <a:endParaRPr lang="en-US"/>
        </a:p>
      </dgm:t>
    </dgm:pt>
    <dgm:pt modelId="{CFCE731C-010A-4070-9692-41A0AE48DED9}" type="parTrans" cxnId="{B623F2CE-5CDD-45B7-8F77-B2A01AEA1E40}">
      <dgm:prSet/>
      <dgm:spPr/>
      <dgm:t>
        <a:bodyPr/>
        <a:lstStyle/>
        <a:p>
          <a:endParaRPr lang="en-US"/>
        </a:p>
      </dgm:t>
    </dgm:pt>
    <dgm:pt modelId="{F0F8774C-82C2-42B4-AC49-6F6B27B04F65}" type="sibTrans" cxnId="{26EDAB3B-4B35-4121-B7E8-8F8CD8FF470F}">
      <dgm:prSet/>
      <dgm:spPr/>
      <dgm:t>
        <a:bodyPr/>
        <a:lstStyle/>
        <a:p>
          <a:endParaRPr lang="en-US"/>
        </a:p>
      </dgm:t>
    </dgm:pt>
    <dgm:pt modelId="{2307A6C8-C306-48AD-B4E1-63875F6CDF68}" type="parTrans" cxnId="{26EDAB3B-4B35-4121-B7E8-8F8CD8FF470F}">
      <dgm:prSet/>
      <dgm:spPr/>
      <dgm:t>
        <a:bodyPr/>
        <a:lstStyle/>
        <a:p>
          <a:endParaRPr lang="en-US"/>
        </a:p>
      </dgm:t>
    </dgm:pt>
    <dgm:pt modelId="{BA6B62CF-8EA3-4C0D-900F-E74DB4F2C56B}" type="pres">
      <dgm:prSet presAssocID="{DE0704DB-161E-4A01-885B-7D699790354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BA6C729-1DD8-4588-92B0-09B1111D8418}" type="pres">
      <dgm:prSet presAssocID="{2EFAE61E-8426-4E38-92DC-ABF82A3EAEB3}" presName="composite" presStyleCnt="0"/>
      <dgm:spPr/>
      <dgm:t>
        <a:bodyPr/>
        <a:lstStyle/>
        <a:p>
          <a:endParaRPr lang="en-US"/>
        </a:p>
      </dgm:t>
    </dgm:pt>
    <dgm:pt modelId="{5E0A53C9-A9EC-449F-8D10-15727F1C3680}" type="pres">
      <dgm:prSet presAssocID="{2EFAE61E-8426-4E38-92DC-ABF82A3EAEB3}" presName="imgShp" presStyleLbl="fgImgPlace1" presStyleIdx="0" presStyleCnt="1" custLinFactNeighborX="-1215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CA74058-91DD-4CE5-AAC3-EC23C58450C6}" type="pres">
      <dgm:prSet presAssocID="{2EFAE61E-8426-4E38-92DC-ABF82A3EAEB3}" presName="txShp" presStyleLbl="node1" presStyleIdx="0" presStyleCnt="1" custScaleX="118523" custScaleY="100098" custLinFactNeighborX="3195" custLinFactNeighborY="-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614AA8-5424-4D72-B921-CC30FF4F8DE7}" type="presOf" srcId="{FF4A4BB9-F8F9-443E-9166-DE916D62C18D}" destId="{5CA74058-91DD-4CE5-AAC3-EC23C58450C6}" srcOrd="0" destOrd="1" presId="urn:microsoft.com/office/officeart/2005/8/layout/vList3#6"/>
    <dgm:cxn modelId="{5B9CDFDA-D5D8-426B-B9B4-87BF5541A9AF}" type="presOf" srcId="{DE0704DB-161E-4A01-885B-7D699790354B}" destId="{BA6B62CF-8EA3-4C0D-900F-E74DB4F2C56B}" srcOrd="0" destOrd="0" presId="urn:microsoft.com/office/officeart/2005/8/layout/vList3#6"/>
    <dgm:cxn modelId="{26EDAB3B-4B35-4121-B7E8-8F8CD8FF470F}" srcId="{2EFAE61E-8426-4E38-92DC-ABF82A3EAEB3}" destId="{FF4A4BB9-F8F9-443E-9166-DE916D62C18D}" srcOrd="0" destOrd="0" parTransId="{2307A6C8-C306-48AD-B4E1-63875F6CDF68}" sibTransId="{F0F8774C-82C2-42B4-AC49-6F6B27B04F65}"/>
    <dgm:cxn modelId="{73291CCD-7912-4A2B-8ABD-03BC031FF2FE}" type="presOf" srcId="{2EFAE61E-8426-4E38-92DC-ABF82A3EAEB3}" destId="{5CA74058-91DD-4CE5-AAC3-EC23C58450C6}" srcOrd="0" destOrd="0" presId="urn:microsoft.com/office/officeart/2005/8/layout/vList3#6"/>
    <dgm:cxn modelId="{B623F2CE-5CDD-45B7-8F77-B2A01AEA1E40}" srcId="{DE0704DB-161E-4A01-885B-7D699790354B}" destId="{2EFAE61E-8426-4E38-92DC-ABF82A3EAEB3}" srcOrd="0" destOrd="0" parTransId="{CFCE731C-010A-4070-9692-41A0AE48DED9}" sibTransId="{F2F73420-F579-4986-BDFC-82CDA8D10A15}"/>
    <dgm:cxn modelId="{6D13A6B5-85F0-41EB-B2A5-C7E6353F899A}" type="presParOf" srcId="{BA6B62CF-8EA3-4C0D-900F-E74DB4F2C56B}" destId="{4BA6C729-1DD8-4588-92B0-09B1111D8418}" srcOrd="0" destOrd="0" presId="urn:microsoft.com/office/officeart/2005/8/layout/vList3#6"/>
    <dgm:cxn modelId="{32850778-2A48-4AEE-B9C5-03242BF7982A}" type="presParOf" srcId="{4BA6C729-1DD8-4588-92B0-09B1111D8418}" destId="{5E0A53C9-A9EC-449F-8D10-15727F1C3680}" srcOrd="0" destOrd="0" presId="urn:microsoft.com/office/officeart/2005/8/layout/vList3#6"/>
    <dgm:cxn modelId="{BA14B1E9-ADAD-41E1-8222-8833F395F932}" type="presParOf" srcId="{4BA6C729-1DD8-4588-92B0-09B1111D8418}" destId="{5CA74058-91DD-4CE5-AAC3-EC23C58450C6}" srcOrd="1" destOrd="0" presId="urn:microsoft.com/office/officeart/2005/8/layout/vList3#6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7A9419-23AC-4E6F-A10C-5C1C0F6952F6}">
      <dsp:nvSpPr>
        <dsp:cNvPr id="0" name=""/>
        <dsp:cNvSpPr/>
      </dsp:nvSpPr>
      <dsp:spPr>
        <a:xfrm rot="10800000">
          <a:off x="457207" y="0"/>
          <a:ext cx="2880011" cy="90674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99457" tIns="7620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2</a:t>
          </a:r>
          <a:endParaRPr lang="en-US" sz="2000" kern="1200" dirty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Expertise in the room</a:t>
          </a:r>
          <a:endParaRPr lang="en-US" sz="12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 rot="10800000">
        <a:off x="683892" y="0"/>
        <a:ext cx="2653326" cy="906742"/>
      </dsp:txXfrm>
    </dsp:sp>
    <dsp:sp modelId="{A26EA743-F9BF-4260-8CEE-CDDC0F2F32F4}">
      <dsp:nvSpPr>
        <dsp:cNvPr id="0" name=""/>
        <dsp:cNvSpPr/>
      </dsp:nvSpPr>
      <dsp:spPr>
        <a:xfrm>
          <a:off x="248825" y="886"/>
          <a:ext cx="905854" cy="90585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023B59-CF8D-47A1-A0AD-69CD0D31ED20}">
      <dsp:nvSpPr>
        <dsp:cNvPr id="0" name=""/>
        <dsp:cNvSpPr/>
      </dsp:nvSpPr>
      <dsp:spPr>
        <a:xfrm rot="10800000">
          <a:off x="495707" y="443"/>
          <a:ext cx="2822780" cy="906740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99847" tIns="7620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3</a:t>
          </a:r>
          <a:endParaRPr lang="en-US" sz="2000" kern="1200" dirty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Overview of the ABCs for successful strategies</a:t>
          </a:r>
          <a:endParaRPr lang="en-US" sz="12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 rot="10800000">
        <a:off x="722392" y="443"/>
        <a:ext cx="2596095" cy="906740"/>
      </dsp:txXfrm>
    </dsp:sp>
    <dsp:sp modelId="{8A288DBC-51ED-4636-9B09-827718943449}">
      <dsp:nvSpPr>
        <dsp:cNvPr id="0" name=""/>
        <dsp:cNvSpPr/>
      </dsp:nvSpPr>
      <dsp:spPr>
        <a:xfrm>
          <a:off x="152733" y="443"/>
          <a:ext cx="906740" cy="90674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9BED92-9969-441F-B9C8-E093CCB106BF}">
      <dsp:nvSpPr>
        <dsp:cNvPr id="0" name=""/>
        <dsp:cNvSpPr/>
      </dsp:nvSpPr>
      <dsp:spPr>
        <a:xfrm rot="10800000">
          <a:off x="495929" y="0"/>
          <a:ext cx="2822780" cy="90762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238" tIns="7620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4</a:t>
          </a:r>
          <a:endParaRPr lang="en-US" sz="2000" kern="1200" dirty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Breaking down the ABCs</a:t>
          </a:r>
          <a:endParaRPr lang="en-US" sz="12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 rot="10800000">
        <a:off x="722836" y="0"/>
        <a:ext cx="2595873" cy="907627"/>
      </dsp:txXfrm>
    </dsp:sp>
    <dsp:sp modelId="{D4E3F285-7C1C-4DDF-9BF0-CA7CC195AE85}">
      <dsp:nvSpPr>
        <dsp:cNvPr id="0" name=""/>
        <dsp:cNvSpPr/>
      </dsp:nvSpPr>
      <dsp:spPr>
        <a:xfrm>
          <a:off x="152404" y="0"/>
          <a:ext cx="907627" cy="90762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6A45F7-4422-4C60-883F-E4ED991BA669}">
      <dsp:nvSpPr>
        <dsp:cNvPr id="0" name=""/>
        <dsp:cNvSpPr/>
      </dsp:nvSpPr>
      <dsp:spPr>
        <a:xfrm rot="10800000">
          <a:off x="495929" y="0"/>
          <a:ext cx="2822780" cy="90762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238" tIns="7620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5</a:t>
          </a:r>
          <a:endParaRPr lang="en-US" sz="2000" kern="1200" dirty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Putting it work: Practice with  songs</a:t>
          </a:r>
          <a:endParaRPr lang="en-US" sz="12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 rot="10800000">
        <a:off x="722836" y="0"/>
        <a:ext cx="2595873" cy="907627"/>
      </dsp:txXfrm>
    </dsp:sp>
    <dsp:sp modelId="{EE53356F-200C-43A4-854C-550CB7B6F79F}">
      <dsp:nvSpPr>
        <dsp:cNvPr id="0" name=""/>
        <dsp:cNvSpPr/>
      </dsp:nvSpPr>
      <dsp:spPr>
        <a:xfrm>
          <a:off x="152404" y="0"/>
          <a:ext cx="907627" cy="90762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28ED06-57BE-4971-A174-03D655F904B1}">
      <dsp:nvSpPr>
        <dsp:cNvPr id="0" name=""/>
        <dsp:cNvSpPr/>
      </dsp:nvSpPr>
      <dsp:spPr>
        <a:xfrm rot="10800000">
          <a:off x="533392" y="0"/>
          <a:ext cx="2822780" cy="90762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238" tIns="7620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6</a:t>
          </a:r>
          <a:endParaRPr lang="en-US" sz="2000" kern="1200" dirty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Conclusion</a:t>
          </a:r>
          <a:endParaRPr lang="en-US" sz="1200" kern="1200" dirty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 rot="10800000">
        <a:off x="760299" y="0"/>
        <a:ext cx="2595873" cy="907627"/>
      </dsp:txXfrm>
    </dsp:sp>
    <dsp:sp modelId="{150BEF38-F9B1-437D-AEF1-78AC9D1A73BE}">
      <dsp:nvSpPr>
        <dsp:cNvPr id="0" name=""/>
        <dsp:cNvSpPr/>
      </dsp:nvSpPr>
      <dsp:spPr>
        <a:xfrm>
          <a:off x="152404" y="0"/>
          <a:ext cx="907627" cy="90762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A74058-91DD-4CE5-AAC3-EC23C58450C6}">
      <dsp:nvSpPr>
        <dsp:cNvPr id="0" name=""/>
        <dsp:cNvSpPr/>
      </dsp:nvSpPr>
      <dsp:spPr>
        <a:xfrm rot="10800000">
          <a:off x="609604" y="0"/>
          <a:ext cx="2822780" cy="1058993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66529" tIns="7620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1</a:t>
          </a:r>
          <a:endParaRPr lang="en-US" sz="2000" kern="1200" dirty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Introduction to the guide</a:t>
          </a:r>
          <a:endParaRPr lang="en-US" sz="12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 rot="10800000">
        <a:off x="874352" y="0"/>
        <a:ext cx="2558032" cy="1058993"/>
      </dsp:txXfrm>
    </dsp:sp>
    <dsp:sp modelId="{5E0A53C9-A9EC-449F-8D10-15727F1C3680}">
      <dsp:nvSpPr>
        <dsp:cNvPr id="0" name=""/>
        <dsp:cNvSpPr/>
      </dsp:nvSpPr>
      <dsp:spPr>
        <a:xfrm>
          <a:off x="96555" y="1035"/>
          <a:ext cx="1057956" cy="105795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5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#6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CLTA Conference 3/16/2012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Noteworthy Language: Nicole Naditz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0470BF2-5B25-4F85-B5A9-841D7033DD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376698"/>
      </p:ext>
    </p:extLst>
  </p:cSld>
  <p:clrMap bg1="lt1" tx1="dk1" bg2="lt2" tx2="dk2" accent1="accent1" accent2="accent2" accent3="accent3" accent4="accent4" accent5="accent5" accent6="accent6" hlink="hlink" folHlink="folHlink"/>
  <p:hf sldNum="0"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CLTA Conference 3/16/2012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Noteworthy Language: Nicole Naditz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1F6FC65-AC0B-42F1-BACB-03AA578B6A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532400"/>
      </p:ext>
    </p:extLst>
  </p:cSld>
  <p:clrMap bg1="lt1" tx1="dk1" bg2="lt2" tx2="dk2" accent1="accent1" accent2="accent2" accent3="accent3" accent4="accent4" accent5="accent5" accent6="accent6" hlink="hlink" folHlink="folHlink"/>
  <p:hf sldNum="0" hd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CLTA Conference 3/16/2012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Noteworthy Language: Nicole Naditz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744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Give participants directions for gallery</a:t>
            </a:r>
            <a:r>
              <a:rPr lang="en-US" baseline="0" dirty="0" smtClean="0"/>
              <a:t> walk to do as everyone arrives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CLTA Conference 3/16/2012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Noteworthy Language: Nicole Naditz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87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Words for baggie</a:t>
            </a:r>
            <a:r>
              <a:rPr lang="en-US" baseline="0" dirty="0" smtClean="0"/>
              <a:t> word sorts:</a:t>
            </a:r>
          </a:p>
          <a:p>
            <a:r>
              <a:rPr lang="en-US" baseline="0" dirty="0" smtClean="0"/>
              <a:t>Miracle, magical, playfully, happily, joyfully, beautiful, wonderful, intellectual, dependable, acceptable, responsible, dependable, sensible, logical, practical, cynical, clinical, radical, liberal, fanatical, criminal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CLTA Conference 3/16/2012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Noteworthy Language: Nicole Naditz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1986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Words for baggie</a:t>
            </a:r>
            <a:r>
              <a:rPr lang="en-US" baseline="0" dirty="0" smtClean="0"/>
              <a:t> word sorts:</a:t>
            </a:r>
          </a:p>
          <a:p>
            <a:r>
              <a:rPr lang="en-US" baseline="0" dirty="0" smtClean="0"/>
              <a:t>Miracle, magical, playfully, happily, joyfully, beautiful, wonderful, intellectual, dependable, acceptable, responsible, dependable, sensible, logical, practical, cynical, clinical, radical, liberal, fanatical, criminal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CLTA Conference 3/16/2012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Noteworthy Language: Nicole Naditz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198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Education</a:t>
            </a:r>
            <a:r>
              <a:rPr lang="en-US" baseline="0" dirty="0" smtClean="0"/>
              <a:t> is…</a:t>
            </a:r>
          </a:p>
          <a:p>
            <a:r>
              <a:rPr lang="en-US" baseline="0" dirty="0" smtClean="0"/>
              <a:t>Use –al; -le words from song and from additional list to write your ideal definition of education.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CLTA Conference 3/16/2012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Noteworthy Language: Nicole Naditz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548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 and photocopy directions for I know poem, found</a:t>
            </a:r>
            <a:r>
              <a:rPr lang="en-US" baseline="0" dirty="0" smtClean="0"/>
              <a:t> poem, word cloud, news report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CLTA Conference 3/16/2012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Noteworthy Language: Nicole Naditz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731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066800"/>
            <a:ext cx="8153400" cy="936625"/>
          </a:xfrm>
        </p:spPr>
        <p:txBody>
          <a:bodyPr anchor="b"/>
          <a:lstStyle>
            <a:lvl1pPr algn="ctr">
              <a:defRPr sz="4000">
                <a:solidFill>
                  <a:schemeClr val="tx1"/>
                </a:solidFill>
                <a:latin typeface="+mj-lt"/>
                <a:cs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057400"/>
            <a:ext cx="6934200" cy="76200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rgbClr val="319AB8"/>
                </a:solidFill>
                <a:latin typeface="+mn-lt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4482E-DC99-4EA0-9906-CD3EF521CB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8600" y="1676400"/>
            <a:ext cx="3886200" cy="4038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1" y="1676400"/>
            <a:ext cx="2514600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19200" y="428400"/>
            <a:ext cx="6705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219200" y="914400"/>
            <a:ext cx="67056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C85F0-AB9E-4615-A390-D11C102613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4876800"/>
            <a:ext cx="4343400" cy="338138"/>
          </a:xfrm>
        </p:spPr>
        <p:txBody>
          <a:bodyPr anchor="b"/>
          <a:lstStyle>
            <a:lvl1pPr algn="ctr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80393" y="568303"/>
            <a:ext cx="7601607" cy="3927497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4600" y="5334000"/>
            <a:ext cx="4343400" cy="804862"/>
          </a:xfrm>
        </p:spPr>
        <p:txBody>
          <a:bodyPr>
            <a:normAutofit/>
          </a:bodyPr>
          <a:lstStyle>
            <a:lvl1pPr marL="0" indent="0" algn="ctr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D3373-14E2-4CEA-AD20-ECCD2AA830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28400"/>
            <a:ext cx="6705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676400"/>
            <a:ext cx="6705600" cy="4373563"/>
          </a:xfrm>
        </p:spPr>
        <p:txBody>
          <a:bodyPr/>
          <a:lstStyle>
            <a:lvl1pPr marL="0" indent="0">
              <a:lnSpc>
                <a:spcPts val="2600"/>
              </a:lnSpc>
              <a:buFontTx/>
              <a:buNone/>
              <a:defRPr sz="2800" b="1"/>
            </a:lvl1pPr>
            <a:lvl2pPr marL="684213" indent="-227013">
              <a:lnSpc>
                <a:spcPts val="2600"/>
              </a:lnSpc>
              <a:defRPr sz="2400"/>
            </a:lvl2pPr>
            <a:lvl3pPr marL="1087438" indent="-173038">
              <a:lnSpc>
                <a:spcPts val="2600"/>
              </a:lnSpc>
              <a:defRPr sz="2000"/>
            </a:lvl3pPr>
            <a:lvl4pPr marL="1541463" indent="-169863">
              <a:lnSpc>
                <a:spcPts val="2600"/>
              </a:lnSpc>
              <a:defRPr sz="1600"/>
            </a:lvl4pPr>
            <a:lvl5pPr marL="2001838" indent="-173038">
              <a:lnSpc>
                <a:spcPts val="2600"/>
              </a:lnSpc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219200" y="914400"/>
            <a:ext cx="67818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3124200" y="65500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457200" y="6550025"/>
            <a:ext cx="2133600" cy="365125"/>
          </a:xfrm>
        </p:spPr>
        <p:txBody>
          <a:bodyPr/>
          <a:lstStyle>
            <a:lvl1pPr algn="l">
              <a:defRPr b="1" smtClean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6D465EB8-FAD6-43A5-9383-79C01E1618F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219200" y="428400"/>
            <a:ext cx="6705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219200" y="914400"/>
            <a:ext cx="67056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ED7EB-437B-47E9-8F4D-699F05D415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717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1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42485-84DC-42B8-8F16-F49FBD52A75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1752600"/>
            <a:ext cx="31242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1000" y="1371600"/>
            <a:ext cx="3962400" cy="2819400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 lang="en-US" sz="2400" dirty="0" smtClean="0"/>
            </a:lvl1pPr>
            <a:lvl2pPr>
              <a:defRPr lang="en-US" sz="2000" dirty="0" smtClean="0"/>
            </a:lvl2pPr>
            <a:lvl3pPr>
              <a:defRPr lang="en-US" sz="1800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219200" y="428400"/>
            <a:ext cx="6705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219200" y="990600"/>
            <a:ext cx="67056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89A18-CFE4-4CB1-B918-D17EA2F867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600200"/>
            <a:ext cx="3200400" cy="1676400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990600" y="3276600"/>
            <a:ext cx="3200400" cy="1752600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191000" y="1752601"/>
            <a:ext cx="3733800" cy="152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19200" y="428400"/>
            <a:ext cx="67818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219200" y="914400"/>
            <a:ext cx="67818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4191000" y="3352800"/>
            <a:ext cx="3733800" cy="152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92F10-2708-4A31-AF62-934FB78002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>
            <a:endCxn id="9" idx="3"/>
          </p:cNvCxnSpPr>
          <p:nvPr userDrawn="1"/>
        </p:nvCxnSpPr>
        <p:spPr>
          <a:xfrm rot="5400000">
            <a:off x="2032397" y="2892028"/>
            <a:ext cx="3099594" cy="306388"/>
          </a:xfrm>
          <a:prstGeom prst="line">
            <a:avLst/>
          </a:prstGeom>
          <a:ln w="25400">
            <a:solidFill>
              <a:schemeClr val="accent4">
                <a:lumMod val="75000"/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 rot="5400000">
            <a:off x="3963194" y="3809206"/>
            <a:ext cx="4114800" cy="1588"/>
          </a:xfrm>
          <a:prstGeom prst="line">
            <a:avLst/>
          </a:prstGeom>
          <a:ln w="25400">
            <a:solidFill>
              <a:schemeClr val="accent4">
                <a:lumMod val="75000"/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3000" y="428400"/>
            <a:ext cx="68580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143000" y="914400"/>
            <a:ext cx="68580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3322637"/>
            <a:ext cx="22098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3322637"/>
            <a:ext cx="22860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5867400" y="3322637"/>
            <a:ext cx="22098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1143000" y="1493837"/>
            <a:ext cx="2286000" cy="1706563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3505200" y="1493837"/>
            <a:ext cx="2286000" cy="1706563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half" idx="17"/>
          </p:nvPr>
        </p:nvSpPr>
        <p:spPr>
          <a:xfrm>
            <a:off x="5867400" y="1493837"/>
            <a:ext cx="2209800" cy="1706563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69ABB-4996-432C-84CF-775A44C791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1981200"/>
            <a:ext cx="3354388" cy="304801"/>
          </a:xfrm>
          <a:solidFill>
            <a:schemeClr val="accent5">
              <a:lumMod val="60000"/>
              <a:lumOff val="40000"/>
              <a:alpha val="39000"/>
            </a:schemeClr>
          </a:solidFill>
        </p:spPr>
        <p:txBody>
          <a:bodyPr tIns="320040" anchor="b">
            <a:noAutofit/>
          </a:bodyPr>
          <a:lstStyle>
            <a:lvl1pPr marL="0" indent="0">
              <a:buNone/>
              <a:defRPr sz="1600" b="1" cap="all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2286000"/>
            <a:ext cx="3354388" cy="4068763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3589" y="2286000"/>
            <a:ext cx="3427412" cy="40687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576763" y="1981201"/>
            <a:ext cx="3348037" cy="304801"/>
          </a:xfrm>
          <a:solidFill>
            <a:schemeClr val="accent5">
              <a:lumMod val="60000"/>
              <a:lumOff val="40000"/>
              <a:alpha val="39000"/>
            </a:schemeClr>
          </a:solidFill>
        </p:spPr>
        <p:txBody>
          <a:bodyPr tIns="320040" anchor="b">
            <a:noAutofit/>
          </a:bodyPr>
          <a:lstStyle>
            <a:lvl1pPr marL="0" indent="0">
              <a:buNone/>
              <a:defRPr sz="1600" b="1" cap="all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03238"/>
            <a:ext cx="6705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219200" y="990600"/>
            <a:ext cx="67056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2FACE-F6C8-440F-A5F2-5BF155816F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0" y="428400"/>
            <a:ext cx="76200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38200" y="914400"/>
            <a:ext cx="76200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1FBC0-8951-4E8E-B009-558880CFB6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219200" y="457200"/>
            <a:ext cx="67056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19200" y="1752600"/>
            <a:ext cx="67056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6542088"/>
            <a:ext cx="2895600" cy="365125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542088"/>
            <a:ext cx="2133600" cy="365125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b="1" smtClean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FE9A15-1AA1-4C19-95B0-EDB87A22125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7" name="Picture 6" descr="main_graphic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-76200" y="4360505"/>
            <a:ext cx="7371920" cy="30308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69" r:id="rId3"/>
    <p:sldLayoutId id="2147483670" r:id="rId4"/>
    <p:sldLayoutId id="2147483671" r:id="rId5"/>
    <p:sldLayoutId id="2147483672" r:id="rId6"/>
    <p:sldLayoutId id="2147483679" r:id="rId7"/>
    <p:sldLayoutId id="2147483673" r:id="rId8"/>
    <p:sldLayoutId id="2147483674" r:id="rId9"/>
    <p:sldLayoutId id="2147483675" r:id="rId10"/>
    <p:sldLayoutId id="2147483676" r:id="rId11"/>
    <p:sldLayoutId id="2147483680" r:id="rId12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+mj-lt"/>
          <a:ea typeface="+mj-ea"/>
          <a:cs typeface="Tahoma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  <a:cs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  <a:cs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  <a:cs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  <a:cs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  <a:cs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  <a:cs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  <a:cs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  <a:cs typeface="Tahoma" pitchFamily="34" charset="0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buClr>
          <a:srgbClr val="25748A"/>
        </a:buClr>
        <a:buSzPct val="70000"/>
        <a:buFont typeface="Arial" charset="0"/>
        <a:defRPr sz="3200" kern="120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25748A"/>
        </a:buClr>
        <a:buSzPct val="70000"/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25748A"/>
        </a:buClr>
        <a:buSzPct val="70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25748A"/>
        </a:buClr>
        <a:buSzPct val="70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25748A"/>
        </a:buClr>
        <a:buSzPct val="70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ermedia.com/mspp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noteworthylanguage.wikispaces.com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noteworthylanguage.wikispaces.com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noteworthylanguage.wikispaces.com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king%20Word%20Clouds.ppt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26000" endPos="21000" dist="5000" dir="5400000" sy="-100000" rotWithShape="0"/>
                </a:effectLst>
                <a:latin typeface="Hobo Std" pitchFamily="34" charset="0"/>
              </a:rPr>
              <a:t>Noteworthy Language</a:t>
            </a:r>
          </a:p>
        </p:txBody>
      </p:sp>
      <p:sp>
        <p:nvSpPr>
          <p:cNvPr id="24" name="Subtitle 23"/>
          <p:cNvSpPr>
            <a:spLocks noGrp="1"/>
          </p:cNvSpPr>
          <p:nvPr>
            <p:ph type="subTitle" idx="1"/>
          </p:nvPr>
        </p:nvSpPr>
        <p:spPr>
          <a:xfrm>
            <a:off x="1143000" y="1981200"/>
            <a:ext cx="6934200" cy="762000"/>
          </a:xfrm>
        </p:spPr>
        <p:txBody>
          <a:bodyPr/>
          <a:lstStyle/>
          <a:p>
            <a:r>
              <a:rPr lang="en-US" sz="2000" dirty="0" smtClean="0">
                <a:latin typeface="Tahoma" pitchFamily="34" charset="0"/>
                <a:ea typeface="Tahoma" pitchFamily="34" charset="0"/>
              </a:rPr>
              <a:t>Nicole </a:t>
            </a:r>
            <a:r>
              <a:rPr lang="en-US" sz="2000" dirty="0" err="1" smtClean="0">
                <a:latin typeface="Tahoma" pitchFamily="34" charset="0"/>
                <a:ea typeface="Tahoma" pitchFamily="34" charset="0"/>
              </a:rPr>
              <a:t>Naditz</a:t>
            </a:r>
            <a:r>
              <a:rPr lang="en-US" sz="2000" dirty="0" smtClean="0">
                <a:latin typeface="Tahoma" pitchFamily="34" charset="0"/>
                <a:ea typeface="Tahoma" pitchFamily="34" charset="0"/>
              </a:rPr>
              <a:t> </a:t>
            </a:r>
          </a:p>
          <a:p>
            <a:r>
              <a:rPr lang="en-US" sz="2000" dirty="0" smtClean="0">
                <a:latin typeface="Tahoma" pitchFamily="34" charset="0"/>
                <a:ea typeface="Tahoma" pitchFamily="34" charset="0"/>
              </a:rPr>
              <a:t>Finalist, California State Teacher of the Year, 2012</a:t>
            </a:r>
            <a:endParaRPr lang="en-US" sz="2000" dirty="0">
              <a:latin typeface="Tahoma" pitchFamily="34" charset="0"/>
              <a:ea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6477000"/>
            <a:ext cx="3810000" cy="228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47500" lnSpcReduction="20000"/>
          </a:bodyPr>
          <a:lstStyle/>
          <a:p>
            <a:pPr algn="ctr">
              <a:spcBef>
                <a:spcPct val="0"/>
              </a:spcBef>
            </a:pPr>
            <a:r>
              <a:rPr lang="en-US" sz="2400" dirty="0" smtClean="0"/>
              <a:t>Template provided by </a:t>
            </a:r>
            <a:r>
              <a:rPr lang="en-US" sz="2400" b="1" dirty="0">
                <a:hlinkClick r:id="rId3"/>
              </a:rPr>
              <a:t>PresenterMedia.com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Tahoma" pitchFamily="34" charset="0"/>
                <a:ea typeface="Tahoma" pitchFamily="34" charset="0"/>
              </a:rPr>
              <a:t>More creative communication: engage creativity and relevance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070043" y="1128409"/>
            <a:ext cx="7010400" cy="3696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62500" lnSpcReduction="20000"/>
          </a:bodyPr>
          <a:lstStyle>
            <a:lvl1pPr marL="0" indent="0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684213" indent="-227013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2pPr>
            <a:lvl3pPr marL="1087438" indent="-173038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3pPr>
            <a:lvl4pPr marL="1541463" indent="-169863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4pPr>
            <a:lvl5pPr marL="2001838" indent="-173038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itchFamily="34" charset="0"/>
              <a:buChar char="•"/>
            </a:pPr>
            <a:r>
              <a:rPr lang="en-US" sz="2300" dirty="0" smtClean="0">
                <a:latin typeface="Tahoma" pitchFamily="34" charset="0"/>
                <a:ea typeface="Tahoma" pitchFamily="34" charset="0"/>
              </a:rPr>
              <a:t>Particularly for songs with a social message or commentary: </a:t>
            </a:r>
            <a:br>
              <a:rPr lang="en-US" sz="2300" dirty="0" smtClean="0">
                <a:latin typeface="Tahoma" pitchFamily="34" charset="0"/>
                <a:ea typeface="Tahoma" pitchFamily="34" charset="0"/>
              </a:rPr>
            </a:br>
            <a:r>
              <a:rPr lang="en-US" sz="2300" dirty="0" smtClean="0">
                <a:latin typeface="Tahoma" pitchFamily="34" charset="0"/>
                <a:ea typeface="Tahoma" pitchFamily="34" charset="0"/>
              </a:rPr>
              <a:t>connect to current events, especially in target language cultures:</a:t>
            </a:r>
            <a:endParaRPr lang="en-US" sz="2300" dirty="0" smtClean="0">
              <a:solidFill>
                <a:srgbClr val="000000"/>
              </a:solidFill>
              <a:latin typeface="Tahoma" pitchFamily="34" charset="0"/>
              <a:ea typeface="Tahoma" pitchFamily="34" charset="0"/>
            </a:endParaRPr>
          </a:p>
          <a:p>
            <a:pPr lvl="1"/>
            <a:r>
              <a:rPr lang="en-US" sz="2300" dirty="0" smtClean="0">
                <a:latin typeface="Tahoma" pitchFamily="34" charset="0"/>
                <a:ea typeface="Tahoma" pitchFamily="34" charset="0"/>
              </a:rPr>
              <a:t>What words describe both? See “template projects” below;</a:t>
            </a:r>
          </a:p>
          <a:p>
            <a:pPr lvl="1"/>
            <a:r>
              <a:rPr lang="en-US" sz="2300" dirty="0" smtClean="0">
                <a:latin typeface="Tahoma" pitchFamily="34" charset="0"/>
                <a:ea typeface="Tahoma" pitchFamily="34" charset="0"/>
              </a:rPr>
              <a:t>Letter to the editor, forum post or article related to song’s theme (students identify themes);</a:t>
            </a:r>
          </a:p>
          <a:p>
            <a:pPr lvl="1"/>
            <a:r>
              <a:rPr lang="en-US" sz="2300" dirty="0" smtClean="0">
                <a:latin typeface="Tahoma" pitchFamily="34" charset="0"/>
                <a:ea typeface="Tahoma" pitchFamily="34" charset="0"/>
              </a:rPr>
              <a:t>TV report; </a:t>
            </a:r>
          </a:p>
          <a:p>
            <a:pPr lvl="1"/>
            <a:r>
              <a:rPr lang="en-US" sz="2300" dirty="0" smtClean="0">
                <a:latin typeface="Tahoma" pitchFamily="34" charset="0"/>
                <a:ea typeface="Tahoma" pitchFamily="34" charset="0"/>
              </a:rPr>
              <a:t>“Graffiti” or flyer about a cause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300" dirty="0" smtClean="0">
                <a:latin typeface="Tahoma" pitchFamily="34" charset="0"/>
                <a:ea typeface="Tahoma" pitchFamily="34" charset="0"/>
              </a:rPr>
              <a:t>Continue the story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300" dirty="0" smtClean="0">
                <a:latin typeface="Tahoma" pitchFamily="34" charset="0"/>
                <a:ea typeface="Tahoma" pitchFamily="34" charset="0"/>
              </a:rPr>
              <a:t>Template projects: secret books, strip books, found poems, “I know” poems, mandalas, acrostics, rewrites</a:t>
            </a:r>
          </a:p>
          <a:p>
            <a:endParaRPr lang="en-US" dirty="0"/>
          </a:p>
        </p:txBody>
      </p:sp>
      <p:sp>
        <p:nvSpPr>
          <p:cNvPr id="12" name="Flowchart: Sequential Access Storage 11"/>
          <p:cNvSpPr/>
          <p:nvPr/>
        </p:nvSpPr>
        <p:spPr>
          <a:xfrm>
            <a:off x="5410200" y="5298428"/>
            <a:ext cx="1270000" cy="1185862"/>
          </a:xfrm>
          <a:prstGeom prst="flowChartMagneticTape">
            <a:avLst/>
          </a:prstGeom>
          <a:solidFill>
            <a:schemeClr val="tx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Culture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Language</a:t>
            </a:r>
            <a:b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Creativity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Flowchart: Sequential Access Storage 12"/>
          <p:cNvSpPr/>
          <p:nvPr/>
        </p:nvSpPr>
        <p:spPr>
          <a:xfrm>
            <a:off x="6449537" y="4419600"/>
            <a:ext cx="1358630" cy="1185863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Pop/Rock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Folk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Children’s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Classical</a:t>
            </a:r>
          </a:p>
        </p:txBody>
      </p:sp>
    </p:spTree>
    <p:extLst>
      <p:ext uri="{BB962C8B-B14F-4D97-AF65-F5344CB8AC3E}">
        <p14:creationId xmlns:p14="http://schemas.microsoft.com/office/powerpoint/2010/main" val="302921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Tahoma" pitchFamily="34" charset="0"/>
                <a:ea typeface="Tahoma" pitchFamily="34" charset="0"/>
              </a:rPr>
              <a:t>Putting the ABCs to work: Anticipate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1324947" y="1359596"/>
            <a:ext cx="6553200" cy="43434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Quotes:</a:t>
            </a:r>
          </a:p>
          <a:p>
            <a:pPr lvl="1">
              <a:buFont typeface="Arial" pitchFamily="34" charset="0"/>
              <a:buChar char="•"/>
            </a:pPr>
            <a:r>
              <a:rPr lang="en-US" sz="1400" b="0" dirty="0" smtClean="0">
                <a:latin typeface="Tahoma" pitchFamily="34" charset="0"/>
                <a:ea typeface="Tahoma" pitchFamily="34" charset="0"/>
              </a:rPr>
              <a:t>“Just standing in line waiting for bread.”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 smtClean="0">
                <a:latin typeface="Tahoma" pitchFamily="34" charset="0"/>
                <a:ea typeface="Tahoma" pitchFamily="34" charset="0"/>
              </a:rPr>
              <a:t>“Brother can you spare a dime?”</a:t>
            </a:r>
            <a:endParaRPr lang="en-US" sz="1400" b="0" dirty="0" smtClean="0">
              <a:latin typeface="Tahoma" pitchFamily="34" charset="0"/>
              <a:ea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Think-pair-share: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 smtClean="0">
                <a:latin typeface="Tahoma" pitchFamily="34" charset="0"/>
                <a:ea typeface="Tahoma" pitchFamily="34" charset="0"/>
              </a:rPr>
              <a:t>What do you think this song is about? What questions do you have?</a:t>
            </a:r>
          </a:p>
          <a:p>
            <a:pPr lvl="1">
              <a:buFont typeface="Arial" pitchFamily="34" charset="0"/>
              <a:buChar char="•"/>
            </a:pPr>
            <a:r>
              <a:rPr lang="en-US" sz="1400" b="0" dirty="0" smtClean="0">
                <a:latin typeface="Tahoma" pitchFamily="34" charset="0"/>
                <a:ea typeface="Tahoma" pitchFamily="34" charset="0"/>
              </a:rPr>
              <a:t>When do you think the song was written?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 smtClean="0">
                <a:latin typeface="Tahoma" pitchFamily="34" charset="0"/>
                <a:ea typeface="Tahoma" pitchFamily="34" charset="0"/>
              </a:rPr>
              <a:t>Does the song remind you of any experiences you or others have had? </a:t>
            </a:r>
            <a:br>
              <a:rPr lang="en-US" sz="1400" dirty="0" smtClean="0">
                <a:latin typeface="Tahoma" pitchFamily="34" charset="0"/>
                <a:ea typeface="Tahoma" pitchFamily="34" charset="0"/>
              </a:rPr>
            </a:br>
            <a:r>
              <a:rPr lang="en-US" sz="1400" dirty="0">
                <a:latin typeface="Tahoma" pitchFamily="34" charset="0"/>
                <a:ea typeface="Tahoma" pitchFamily="34" charset="0"/>
              </a:rPr>
              <a:t>N</a:t>
            </a:r>
            <a:r>
              <a:rPr lang="en-US" sz="1400" dirty="0" smtClean="0">
                <a:latin typeface="Tahoma" pitchFamily="34" charset="0"/>
                <a:ea typeface="Tahoma" pitchFamily="34" charset="0"/>
              </a:rPr>
              <a:t>ews articles? Films? Which ones? Why?</a:t>
            </a:r>
            <a:endParaRPr lang="en-US" sz="1400" b="0" dirty="0" smtClean="0">
              <a:latin typeface="Tahoma" pitchFamily="34" charset="0"/>
              <a:ea typeface="Tahoma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1400" dirty="0" smtClean="0">
                <a:latin typeface="Tahoma" pitchFamily="34" charset="0"/>
                <a:ea typeface="Tahoma" pitchFamily="34" charset="0"/>
              </a:rPr>
              <a:t>Draw a picture: what images come to mind?</a:t>
            </a:r>
            <a:endParaRPr lang="en-US" sz="1400" b="0" dirty="0" smtClean="0">
              <a:latin typeface="Tahoma" pitchFamily="34" charset="0"/>
              <a:ea typeface="Tahoma" pitchFamily="34" charset="0"/>
            </a:endParaRPr>
          </a:p>
          <a:p>
            <a:pPr lvl="1" indent="0">
              <a:buNone/>
            </a:pPr>
            <a:endParaRPr lang="en-US" sz="1800" b="0" dirty="0"/>
          </a:p>
          <a:p>
            <a:pPr marL="1141413" lvl="1" indent="-457200">
              <a:buFont typeface="Arial" pitchFamily="34" charset="0"/>
              <a:buChar char="•"/>
            </a:pPr>
            <a:endParaRPr lang="en-US" sz="1800" dirty="0" smtClean="0"/>
          </a:p>
        </p:txBody>
      </p:sp>
      <p:sp>
        <p:nvSpPr>
          <p:cNvPr id="6" name="Flowchart: Sequential Access Storage 5"/>
          <p:cNvSpPr/>
          <p:nvPr/>
        </p:nvSpPr>
        <p:spPr>
          <a:xfrm>
            <a:off x="5181600" y="5105400"/>
            <a:ext cx="1270000" cy="1185862"/>
          </a:xfrm>
          <a:prstGeom prst="flowChartMagneticTape">
            <a:avLst/>
          </a:prstGeom>
          <a:solidFill>
            <a:schemeClr val="tx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Culture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Language</a:t>
            </a:r>
            <a:b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Creativity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Flowchart: Sequential Access Storage 6"/>
          <p:cNvSpPr/>
          <p:nvPr/>
        </p:nvSpPr>
        <p:spPr>
          <a:xfrm>
            <a:off x="6096000" y="4011235"/>
            <a:ext cx="1358630" cy="1185863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Pop/Rock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Folk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Children’s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Classical</a:t>
            </a:r>
          </a:p>
        </p:txBody>
      </p:sp>
    </p:spTree>
    <p:extLst>
      <p:ext uri="{BB962C8B-B14F-4D97-AF65-F5344CB8AC3E}">
        <p14:creationId xmlns:p14="http://schemas.microsoft.com/office/powerpoint/2010/main" val="154241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Tahoma" pitchFamily="34" charset="0"/>
                <a:ea typeface="Tahoma" pitchFamily="34" charset="0"/>
              </a:rPr>
              <a:t>Still anticipating!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1324947" y="1359596"/>
            <a:ext cx="6553200" cy="43434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Choose from the words in the envelope to make one more sentence you think is in the song.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Visit the other groups to see their sentences.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Vote for the most likely sentences.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Refine predictions and questions; check vocabulary.</a:t>
            </a:r>
            <a:endParaRPr lang="en-US" sz="1800" b="0" dirty="0">
              <a:latin typeface="Tahoma" pitchFamily="34" charset="0"/>
              <a:ea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US" sz="1800" b="0" dirty="0" smtClean="0">
              <a:latin typeface="Tahoma" pitchFamily="34" charset="0"/>
              <a:ea typeface="Tahoma" pitchFamily="34" charset="0"/>
            </a:endParaRPr>
          </a:p>
          <a:p>
            <a:pPr lvl="1" indent="0">
              <a:buNone/>
            </a:pPr>
            <a:endParaRPr lang="en-US" sz="1800" b="0" dirty="0"/>
          </a:p>
          <a:p>
            <a:pPr marL="1141413" lvl="1" indent="-457200">
              <a:buFont typeface="Arial" pitchFamily="34" charset="0"/>
              <a:buChar char="•"/>
            </a:pPr>
            <a:endParaRPr lang="en-US" sz="1800" dirty="0" smtClean="0"/>
          </a:p>
        </p:txBody>
      </p:sp>
      <p:sp>
        <p:nvSpPr>
          <p:cNvPr id="6" name="Flowchart: Sequential Access Storage 5"/>
          <p:cNvSpPr/>
          <p:nvPr/>
        </p:nvSpPr>
        <p:spPr>
          <a:xfrm>
            <a:off x="5410200" y="5218243"/>
            <a:ext cx="1270000" cy="1185862"/>
          </a:xfrm>
          <a:prstGeom prst="flowChartMagneticTape">
            <a:avLst/>
          </a:prstGeom>
          <a:solidFill>
            <a:schemeClr val="tx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Culture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Language</a:t>
            </a:r>
            <a:b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Creativity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Flowchart: Sequential Access Storage 6"/>
          <p:cNvSpPr/>
          <p:nvPr/>
        </p:nvSpPr>
        <p:spPr>
          <a:xfrm>
            <a:off x="6435541" y="3810000"/>
            <a:ext cx="1358630" cy="1185863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Pop/Rock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Folk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Children’s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Classical</a:t>
            </a:r>
          </a:p>
        </p:txBody>
      </p:sp>
    </p:spTree>
    <p:extLst>
      <p:ext uri="{BB962C8B-B14F-4D97-AF65-F5344CB8AC3E}">
        <p14:creationId xmlns:p14="http://schemas.microsoft.com/office/powerpoint/2010/main" val="154241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Tahoma" pitchFamily="34" charset="0"/>
                <a:ea typeface="Tahoma" pitchFamily="34" charset="0"/>
              </a:rPr>
              <a:t>Let’s hear it! Building proficiency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1324947" y="1359596"/>
            <a:ext cx="6553200" cy="43434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Listen and fill in the missing words.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Revisit predictions, questions 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Vocabulary: word associations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 smtClean="0">
                <a:latin typeface="Tahoma" pitchFamily="34" charset="0"/>
                <a:ea typeface="Tahoma" pitchFamily="34" charset="0"/>
              </a:rPr>
              <a:t>Railroad; Dream</a:t>
            </a:r>
            <a:r>
              <a:rPr lang="en-US" sz="1400" dirty="0">
                <a:latin typeface="Tahoma" pitchFamily="34" charset="0"/>
                <a:ea typeface="Tahoma" pitchFamily="34" charset="0"/>
              </a:rPr>
              <a:t>;</a:t>
            </a:r>
            <a:r>
              <a:rPr lang="en-US" sz="1400" dirty="0" smtClean="0">
                <a:latin typeface="Tahoma" pitchFamily="34" charset="0"/>
                <a:ea typeface="Tahoma" pitchFamily="34" charset="0"/>
              </a:rPr>
              <a:t> Boots</a:t>
            </a:r>
            <a:r>
              <a:rPr lang="en-US" sz="1400" dirty="0">
                <a:latin typeface="Tahoma" pitchFamily="34" charset="0"/>
                <a:ea typeface="Tahoma" pitchFamily="34" charset="0"/>
              </a:rPr>
              <a:t>;</a:t>
            </a:r>
            <a:r>
              <a:rPr lang="en-US" sz="1400" dirty="0" smtClean="0">
                <a:latin typeface="Tahoma" pitchFamily="34" charset="0"/>
                <a:ea typeface="Tahoma" pitchFamily="34" charset="0"/>
              </a:rPr>
              <a:t> Drum; Buddy</a:t>
            </a:r>
            <a:endParaRPr lang="en-US" sz="1400" b="0" dirty="0" smtClean="0">
              <a:latin typeface="Tahoma" pitchFamily="34" charset="0"/>
              <a:ea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800" b="0" dirty="0">
                <a:latin typeface="Tahoma" pitchFamily="34" charset="0"/>
                <a:ea typeface="Tahoma" pitchFamily="34" charset="0"/>
              </a:rPr>
              <a:t> </a:t>
            </a: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Character analysis: who is “Al”?</a:t>
            </a:r>
            <a:endParaRPr lang="en-US" sz="1800" b="0" dirty="0">
              <a:latin typeface="Tahoma" pitchFamily="34" charset="0"/>
              <a:ea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Act-out summaries.</a:t>
            </a:r>
          </a:p>
          <a:p>
            <a:pPr>
              <a:buFont typeface="Arial" pitchFamily="34" charset="0"/>
              <a:buChar char="•"/>
            </a:pPr>
            <a:endParaRPr lang="en-US" sz="1800" b="0" dirty="0" smtClean="0">
              <a:latin typeface="Tahoma" pitchFamily="34" charset="0"/>
              <a:ea typeface="Tahoma" pitchFamily="34" charset="0"/>
            </a:endParaRPr>
          </a:p>
          <a:p>
            <a:pPr lvl="1" indent="0">
              <a:buNone/>
            </a:pPr>
            <a:endParaRPr lang="en-US" sz="1800" b="0" dirty="0"/>
          </a:p>
          <a:p>
            <a:pPr marL="1141413" lvl="1" indent="-457200">
              <a:buFont typeface="Arial" pitchFamily="34" charset="0"/>
              <a:buChar char="•"/>
            </a:pPr>
            <a:endParaRPr lang="en-US" sz="1800" dirty="0" smtClean="0"/>
          </a:p>
        </p:txBody>
      </p:sp>
      <p:sp>
        <p:nvSpPr>
          <p:cNvPr id="6" name="Flowchart: Sequential Access Storage 5"/>
          <p:cNvSpPr/>
          <p:nvPr/>
        </p:nvSpPr>
        <p:spPr>
          <a:xfrm>
            <a:off x="5181600" y="5105400"/>
            <a:ext cx="1270000" cy="1185862"/>
          </a:xfrm>
          <a:prstGeom prst="flowChartMagneticTape">
            <a:avLst/>
          </a:prstGeom>
          <a:solidFill>
            <a:schemeClr val="tx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Culture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Language</a:t>
            </a:r>
            <a:b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Creativity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Flowchart: Sequential Access Storage 6"/>
          <p:cNvSpPr/>
          <p:nvPr/>
        </p:nvSpPr>
        <p:spPr>
          <a:xfrm>
            <a:off x="6172200" y="4114800"/>
            <a:ext cx="1358630" cy="1185863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Pop/Rock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Folk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Children’s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Classical</a:t>
            </a:r>
          </a:p>
        </p:txBody>
      </p:sp>
    </p:spTree>
    <p:extLst>
      <p:ext uri="{BB962C8B-B14F-4D97-AF65-F5344CB8AC3E}">
        <p14:creationId xmlns:p14="http://schemas.microsoft.com/office/powerpoint/2010/main" val="476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Tahoma" pitchFamily="34" charset="0"/>
                <a:ea typeface="Tahoma" pitchFamily="34" charset="0"/>
              </a:rPr>
              <a:t>The Creativity Generator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1324947" y="1359596"/>
            <a:ext cx="6553200" cy="43434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Also known as “curiosity box” or “</a:t>
            </a:r>
            <a:r>
              <a:rPr lang="en-US" sz="1800" b="0" dirty="0" err="1" smtClean="0">
                <a:latin typeface="Tahoma" pitchFamily="34" charset="0"/>
                <a:ea typeface="Tahoma" pitchFamily="34" charset="0"/>
              </a:rPr>
              <a:t>synectic</a:t>
            </a: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 summary.”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>
                <a:latin typeface="Tahoma" pitchFamily="34" charset="0"/>
                <a:ea typeface="Tahoma" pitchFamily="34" charset="0"/>
              </a:rPr>
              <a:t> </a:t>
            </a: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Choose an item from the table for your group.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Study the item. Think of its characteristics, what it’s used for, or any other aspect.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Explain how this object relates to the song.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More creativity, connections and communication to come….</a:t>
            </a:r>
            <a:endParaRPr lang="en-US" sz="1800" b="0" dirty="0">
              <a:latin typeface="Tahoma" pitchFamily="34" charset="0"/>
              <a:ea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US" sz="1800" b="0" dirty="0" smtClean="0">
              <a:latin typeface="Tahoma" pitchFamily="34" charset="0"/>
              <a:ea typeface="Tahoma" pitchFamily="34" charset="0"/>
            </a:endParaRPr>
          </a:p>
          <a:p>
            <a:pPr lvl="1" indent="0">
              <a:buNone/>
            </a:pPr>
            <a:endParaRPr lang="en-US" sz="1800" b="0" dirty="0"/>
          </a:p>
          <a:p>
            <a:pPr marL="1141413" lvl="1" indent="-457200">
              <a:buFont typeface="Arial" pitchFamily="34" charset="0"/>
              <a:buChar char="•"/>
            </a:pPr>
            <a:endParaRPr lang="en-US" sz="1800" dirty="0" smtClean="0"/>
          </a:p>
        </p:txBody>
      </p:sp>
      <p:sp>
        <p:nvSpPr>
          <p:cNvPr id="6" name="Flowchart: Sequential Access Storage 5"/>
          <p:cNvSpPr/>
          <p:nvPr/>
        </p:nvSpPr>
        <p:spPr>
          <a:xfrm>
            <a:off x="5410200" y="5218243"/>
            <a:ext cx="1270000" cy="1185862"/>
          </a:xfrm>
          <a:prstGeom prst="flowChartMagneticTape">
            <a:avLst/>
          </a:prstGeom>
          <a:solidFill>
            <a:schemeClr val="tx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Culture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Language</a:t>
            </a:r>
            <a:b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Creativity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Flowchart: Sequential Access Storage 6"/>
          <p:cNvSpPr/>
          <p:nvPr/>
        </p:nvSpPr>
        <p:spPr>
          <a:xfrm>
            <a:off x="6435541" y="3810000"/>
            <a:ext cx="1358630" cy="1185863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Pop/Rock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Folk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Children’s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Classical</a:t>
            </a:r>
          </a:p>
        </p:txBody>
      </p:sp>
    </p:spTree>
    <p:extLst>
      <p:ext uri="{BB962C8B-B14F-4D97-AF65-F5344CB8AC3E}">
        <p14:creationId xmlns:p14="http://schemas.microsoft.com/office/powerpoint/2010/main" val="230012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Tahoma" pitchFamily="34" charset="0"/>
                <a:ea typeface="Tahoma" pitchFamily="34" charset="0"/>
              </a:rPr>
              <a:t>And on another note…Anticipating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1324947" y="1359596"/>
            <a:ext cx="6553200" cy="43434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Journaling quad and discussion: </a:t>
            </a:r>
          </a:p>
          <a:p>
            <a:pPr lvl="1">
              <a:buFont typeface="Arial" pitchFamily="34" charset="0"/>
              <a:buChar char="•"/>
            </a:pPr>
            <a:r>
              <a:rPr lang="en-US" sz="1400" b="0" dirty="0" smtClean="0">
                <a:latin typeface="Tahoma" pitchFamily="34" charset="0"/>
                <a:ea typeface="Tahoma" pitchFamily="34" charset="0"/>
              </a:rPr>
              <a:t>A. Draw an image that represents childhood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 smtClean="0">
                <a:latin typeface="Tahoma" pitchFamily="34" charset="0"/>
                <a:ea typeface="Tahoma" pitchFamily="34" charset="0"/>
              </a:rPr>
              <a:t>B. List “key words” to refer to an experience you had that made you realize you had grown up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 smtClean="0">
                <a:latin typeface="Tahoma" pitchFamily="34" charset="0"/>
                <a:ea typeface="Tahoma" pitchFamily="34" charset="0"/>
              </a:rPr>
              <a:t>C. Word splash: What is the BEST thing a child can learn in school?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 smtClean="0">
                <a:latin typeface="Tahoma" pitchFamily="34" charset="0"/>
                <a:ea typeface="Tahoma" pitchFamily="34" charset="0"/>
              </a:rPr>
              <a:t>D. One sentence: What is the worst thing a child can learn in school?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Word sorts and predictions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 smtClean="0">
                <a:latin typeface="Tahoma" pitchFamily="34" charset="0"/>
                <a:ea typeface="Tahoma" pitchFamily="34" charset="0"/>
              </a:rPr>
              <a:t>Words that are considered positive traits</a:t>
            </a:r>
          </a:p>
          <a:p>
            <a:pPr lvl="1">
              <a:buFont typeface="Arial" pitchFamily="34" charset="0"/>
              <a:buChar char="•"/>
            </a:pPr>
            <a:r>
              <a:rPr lang="en-US" sz="1400" b="0" dirty="0" smtClean="0">
                <a:latin typeface="Tahoma" pitchFamily="34" charset="0"/>
                <a:ea typeface="Tahoma" pitchFamily="34" charset="0"/>
              </a:rPr>
              <a:t>Words that are considered negative traits</a:t>
            </a:r>
            <a:endParaRPr lang="en-US" sz="1400" b="0" dirty="0">
              <a:latin typeface="Tahoma" pitchFamily="34" charset="0"/>
              <a:ea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US" sz="1800" b="0" dirty="0" smtClean="0">
              <a:latin typeface="Tahoma" pitchFamily="34" charset="0"/>
              <a:ea typeface="Tahoma" pitchFamily="34" charset="0"/>
            </a:endParaRPr>
          </a:p>
          <a:p>
            <a:pPr lvl="1" indent="0">
              <a:buNone/>
            </a:pPr>
            <a:endParaRPr lang="en-US" sz="1800" b="0" dirty="0"/>
          </a:p>
          <a:p>
            <a:pPr marL="1141413" lvl="1" indent="-457200">
              <a:buFont typeface="Arial" pitchFamily="34" charset="0"/>
              <a:buChar char="•"/>
            </a:pPr>
            <a:endParaRPr lang="en-US" sz="1800" dirty="0" smtClean="0"/>
          </a:p>
        </p:txBody>
      </p:sp>
      <p:sp>
        <p:nvSpPr>
          <p:cNvPr id="6" name="Flowchart: Sequential Access Storage 5"/>
          <p:cNvSpPr/>
          <p:nvPr/>
        </p:nvSpPr>
        <p:spPr>
          <a:xfrm>
            <a:off x="5410200" y="5218243"/>
            <a:ext cx="1270000" cy="1185862"/>
          </a:xfrm>
          <a:prstGeom prst="flowChartMagneticTape">
            <a:avLst/>
          </a:prstGeom>
          <a:solidFill>
            <a:schemeClr val="tx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Culture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Language</a:t>
            </a:r>
            <a:b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Creativity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Flowchart: Sequential Access Storage 6"/>
          <p:cNvSpPr/>
          <p:nvPr/>
        </p:nvSpPr>
        <p:spPr>
          <a:xfrm>
            <a:off x="6435541" y="3810000"/>
            <a:ext cx="1358630" cy="1185863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Pop/Rock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Folk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Children’s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Classical</a:t>
            </a:r>
          </a:p>
        </p:txBody>
      </p:sp>
    </p:spTree>
    <p:extLst>
      <p:ext uri="{BB962C8B-B14F-4D97-AF65-F5344CB8AC3E}">
        <p14:creationId xmlns:p14="http://schemas.microsoft.com/office/powerpoint/2010/main" val="264153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Tahoma" pitchFamily="34" charset="0"/>
                <a:ea typeface="Tahoma" pitchFamily="34" charset="0"/>
              </a:rPr>
              <a:t>Still anticipating; listen to confirm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1324947" y="1359596"/>
            <a:ext cx="6553200" cy="43434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Predicting the lyrics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 smtClean="0">
                <a:latin typeface="Tahoma" pitchFamily="34" charset="0"/>
                <a:ea typeface="Tahoma" pitchFamily="34" charset="0"/>
              </a:rPr>
              <a:t>Using the word box on the bottom, try to complete the lyrics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 smtClean="0">
                <a:latin typeface="Tahoma" pitchFamily="34" charset="0"/>
                <a:ea typeface="Tahoma" pitchFamily="34" charset="0"/>
              </a:rPr>
              <a:t>Note that some are used more than once (quantity indicated)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Listen and confirm lyrics</a:t>
            </a:r>
          </a:p>
          <a:p>
            <a:pPr lvl="1" indent="0">
              <a:buNone/>
            </a:pPr>
            <a:endParaRPr lang="en-US" sz="1800" b="0" dirty="0"/>
          </a:p>
          <a:p>
            <a:pPr marL="1141413" lvl="1" indent="-457200">
              <a:buFont typeface="Arial" pitchFamily="34" charset="0"/>
              <a:buChar char="•"/>
            </a:pPr>
            <a:endParaRPr lang="en-US" sz="1800" dirty="0" smtClean="0"/>
          </a:p>
        </p:txBody>
      </p:sp>
      <p:sp>
        <p:nvSpPr>
          <p:cNvPr id="6" name="Flowchart: Sequential Access Storage 5"/>
          <p:cNvSpPr/>
          <p:nvPr/>
        </p:nvSpPr>
        <p:spPr>
          <a:xfrm>
            <a:off x="5410200" y="5218243"/>
            <a:ext cx="1270000" cy="1185862"/>
          </a:xfrm>
          <a:prstGeom prst="flowChartMagneticTape">
            <a:avLst/>
          </a:prstGeom>
          <a:solidFill>
            <a:schemeClr val="tx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Culture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Language</a:t>
            </a:r>
            <a:b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Creativity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Flowchart: Sequential Access Storage 6"/>
          <p:cNvSpPr/>
          <p:nvPr/>
        </p:nvSpPr>
        <p:spPr>
          <a:xfrm>
            <a:off x="6435541" y="3810000"/>
            <a:ext cx="1358630" cy="1185863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Pop/Rock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Folk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Children’s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Classical</a:t>
            </a:r>
          </a:p>
        </p:txBody>
      </p:sp>
    </p:spTree>
    <p:extLst>
      <p:ext uri="{BB962C8B-B14F-4D97-AF65-F5344CB8AC3E}">
        <p14:creationId xmlns:p14="http://schemas.microsoft.com/office/powerpoint/2010/main" val="153922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Tahoma" pitchFamily="34" charset="0"/>
                <a:ea typeface="Tahoma" pitchFamily="34" charset="0"/>
              </a:rPr>
              <a:t>Building proficiency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1324947" y="1359596"/>
            <a:ext cx="6553200" cy="43434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Listen and sort: </a:t>
            </a:r>
          </a:p>
          <a:p>
            <a:pPr lvl="1">
              <a:buFont typeface="Arial" pitchFamily="34" charset="0"/>
              <a:buChar char="•"/>
            </a:pPr>
            <a:r>
              <a:rPr lang="en-US" sz="1400" dirty="0" smtClean="0">
                <a:latin typeface="Tahoma" pitchFamily="34" charset="0"/>
                <a:ea typeface="Tahoma" pitchFamily="34" charset="0"/>
              </a:rPr>
              <a:t>Resort the words based on how they are used in the song (positive or negative traits)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Most powerful words? Circle them; discuss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Positive or negative?</a:t>
            </a:r>
          </a:p>
          <a:p>
            <a:pPr lvl="1">
              <a:buFont typeface="Arial" pitchFamily="34" charset="0"/>
              <a:buChar char="•"/>
            </a:pPr>
            <a:r>
              <a:rPr lang="en-US" sz="1400" b="0" dirty="0" smtClean="0">
                <a:latin typeface="Tahoma" pitchFamily="34" charset="0"/>
                <a:ea typeface="Tahoma" pitchFamily="34" charset="0"/>
              </a:rPr>
              <a:t>Would the singer consider these words to be positive or negative? Wh</a:t>
            </a:r>
            <a:r>
              <a:rPr lang="en-US" sz="1400" dirty="0" smtClean="0">
                <a:latin typeface="Tahoma" pitchFamily="34" charset="0"/>
                <a:ea typeface="Tahoma" pitchFamily="34" charset="0"/>
              </a:rPr>
              <a:t>y?</a:t>
            </a:r>
          </a:p>
          <a:p>
            <a:pPr marL="457200" lvl="1" indent="0">
              <a:buNone/>
            </a:pPr>
            <a:r>
              <a:rPr lang="en-US" sz="1400" b="0" dirty="0" smtClean="0">
                <a:latin typeface="Tahoma" pitchFamily="34" charset="0"/>
                <a:ea typeface="Tahoma" pitchFamily="34" charset="0"/>
              </a:rPr>
              <a:t>Fictional, whimsical, flexible, typical, mythical, predictable, </a:t>
            </a:r>
            <a:r>
              <a:rPr lang="en-US" sz="1400" dirty="0" smtClean="0">
                <a:latin typeface="Tahoma" pitchFamily="34" charset="0"/>
                <a:ea typeface="Tahoma" pitchFamily="34" charset="0"/>
              </a:rPr>
              <a:t>traditional, original, individual, unpredictable 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Education is…</a:t>
            </a:r>
          </a:p>
          <a:p>
            <a:pPr lvl="1" indent="0">
              <a:buNone/>
            </a:pPr>
            <a:endParaRPr lang="en-US" sz="1800" b="0" dirty="0"/>
          </a:p>
          <a:p>
            <a:pPr marL="1141413" lvl="1" indent="-457200">
              <a:buFont typeface="Arial" pitchFamily="34" charset="0"/>
              <a:buChar char="•"/>
            </a:pPr>
            <a:endParaRPr lang="en-US" sz="1800" dirty="0" smtClean="0"/>
          </a:p>
        </p:txBody>
      </p:sp>
      <p:sp>
        <p:nvSpPr>
          <p:cNvPr id="6" name="Flowchart: Sequential Access Storage 5"/>
          <p:cNvSpPr/>
          <p:nvPr/>
        </p:nvSpPr>
        <p:spPr>
          <a:xfrm>
            <a:off x="5410200" y="5218243"/>
            <a:ext cx="1270000" cy="1185862"/>
          </a:xfrm>
          <a:prstGeom prst="flowChartMagneticTape">
            <a:avLst/>
          </a:prstGeom>
          <a:solidFill>
            <a:schemeClr val="tx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Culture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Language</a:t>
            </a:r>
            <a:b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Creativity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Flowchart: Sequential Access Storage 6"/>
          <p:cNvSpPr/>
          <p:nvPr/>
        </p:nvSpPr>
        <p:spPr>
          <a:xfrm>
            <a:off x="6435541" y="3810000"/>
            <a:ext cx="1358630" cy="1185863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Pop/Rock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Folk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Children’s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Classical</a:t>
            </a:r>
          </a:p>
        </p:txBody>
      </p:sp>
    </p:spTree>
    <p:extLst>
      <p:ext uri="{BB962C8B-B14F-4D97-AF65-F5344CB8AC3E}">
        <p14:creationId xmlns:p14="http://schemas.microsoft.com/office/powerpoint/2010/main" val="242044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Tahoma" pitchFamily="34" charset="0"/>
                <a:ea typeface="Tahoma" pitchFamily="34" charset="0"/>
              </a:rPr>
              <a:t>Creating, connecting, communicating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1324947" y="1359596"/>
            <a:ext cx="6553200" cy="43434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Word cloud of themes of both songs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Found poem using both songs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I know poem of preferred song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News report based on one song (30 seconds)</a:t>
            </a:r>
          </a:p>
          <a:p>
            <a:pPr>
              <a:buFont typeface="Arial" pitchFamily="34" charset="0"/>
              <a:buChar char="•"/>
            </a:pPr>
            <a:endParaRPr lang="en-US" sz="1800" b="0" dirty="0" smtClean="0">
              <a:latin typeface="Tahoma" pitchFamily="34" charset="0"/>
              <a:ea typeface="Tahoma" pitchFamily="34" charset="0"/>
            </a:endParaRPr>
          </a:p>
          <a:p>
            <a:pPr lvl="1" indent="0">
              <a:buNone/>
            </a:pPr>
            <a:endParaRPr lang="en-US" sz="1800" b="0" dirty="0"/>
          </a:p>
          <a:p>
            <a:pPr marL="1141413" lvl="1" indent="-457200">
              <a:buFont typeface="Arial" pitchFamily="34" charset="0"/>
              <a:buChar char="•"/>
            </a:pPr>
            <a:endParaRPr lang="en-US" sz="1800" dirty="0" smtClean="0"/>
          </a:p>
        </p:txBody>
      </p:sp>
      <p:sp>
        <p:nvSpPr>
          <p:cNvPr id="6" name="Flowchart: Sequential Access Storage 5"/>
          <p:cNvSpPr/>
          <p:nvPr/>
        </p:nvSpPr>
        <p:spPr>
          <a:xfrm>
            <a:off x="5410200" y="5218243"/>
            <a:ext cx="1270000" cy="1185862"/>
          </a:xfrm>
          <a:prstGeom prst="flowChartMagneticTape">
            <a:avLst/>
          </a:prstGeom>
          <a:solidFill>
            <a:schemeClr val="tx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Culture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Language</a:t>
            </a:r>
            <a:b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Creativity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Flowchart: Sequential Access Storage 6"/>
          <p:cNvSpPr/>
          <p:nvPr/>
        </p:nvSpPr>
        <p:spPr>
          <a:xfrm>
            <a:off x="6435541" y="3810000"/>
            <a:ext cx="1358630" cy="1185863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Pop/Rock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Folk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Children’s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Classical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541673"/>
            <a:ext cx="5334000" cy="3249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044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ahoma" pitchFamily="34" charset="0"/>
                <a:ea typeface="Tahoma" pitchFamily="34" charset="0"/>
              </a:rPr>
              <a:t>Thank you for your participation</a:t>
            </a:r>
          </a:p>
        </p:txBody>
      </p:sp>
      <p:pic>
        <p:nvPicPr>
          <p:cNvPr id="5" name="Picture Placeholder 4" descr="recycle_wd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4070" b="4070"/>
          <a:stretch>
            <a:fillRect/>
          </a:stretch>
        </p:blipFill>
        <p:spPr>
          <a:xfrm>
            <a:off x="1219200" y="690475"/>
            <a:ext cx="6775210" cy="3500525"/>
          </a:xfrm>
          <a:ln w="12700" cmpd="sng">
            <a:solidFill>
              <a:schemeClr val="tx1"/>
            </a:solidFill>
          </a:ln>
        </p:spPr>
      </p:pic>
      <p:sp>
        <p:nvSpPr>
          <p:cNvPr id="24580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latin typeface="Tahoma" pitchFamily="34" charset="0"/>
                <a:ea typeface="Tahoma" pitchFamily="34" charset="0"/>
                <a:hlinkClick r:id="rId3"/>
              </a:rPr>
              <a:t>http://noteworthylanguage.wikispaces.com</a:t>
            </a:r>
            <a:endParaRPr lang="en-US" dirty="0" smtClean="0">
              <a:latin typeface="Tahoma" pitchFamily="34" charset="0"/>
              <a:ea typeface="Tahoma" pitchFamily="34" charset="0"/>
            </a:endParaRPr>
          </a:p>
          <a:p>
            <a:r>
              <a:rPr lang="en-US" dirty="0" smtClean="0">
                <a:latin typeface="Tahoma" pitchFamily="34" charset="0"/>
                <a:ea typeface="Tahoma" pitchFamily="34" charset="0"/>
              </a:rPr>
              <a:t>Twitter: @</a:t>
            </a:r>
            <a:r>
              <a:rPr lang="en-US" dirty="0" err="1" smtClean="0">
                <a:latin typeface="Tahoma" pitchFamily="34" charset="0"/>
                <a:ea typeface="Tahoma" pitchFamily="34" charset="0"/>
              </a:rPr>
              <a:t>nnaditz</a:t>
            </a:r>
            <a:endParaRPr lang="en-US" dirty="0" smtClean="0">
              <a:latin typeface="Tahoma" pitchFamily="34" charset="0"/>
              <a:ea typeface="Tahoma" pitchFamily="34" charset="0"/>
            </a:endParaRPr>
          </a:p>
          <a:p>
            <a:r>
              <a:rPr lang="en-US" dirty="0" smtClean="0">
                <a:latin typeface="Tahoma" pitchFamily="34" charset="0"/>
                <a:ea typeface="Tahoma" pitchFamily="34" charset="0"/>
              </a:rPr>
              <a:t>Blog: http://3rs4teachers.wordpress.com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ahoma" pitchFamily="34" charset="0"/>
                <a:ea typeface="Tahoma" pitchFamily="34" charset="0"/>
              </a:rPr>
              <a:t>Agenda</a:t>
            </a:r>
          </a:p>
        </p:txBody>
      </p:sp>
      <p:graphicFrame>
        <p:nvGraphicFramePr>
          <p:cNvPr id="35" name="Diagram 34"/>
          <p:cNvGraphicFramePr/>
          <p:nvPr>
            <p:extLst>
              <p:ext uri="{D42A27DB-BD31-4B8C-83A1-F6EECF244321}">
                <p14:modId xmlns:p14="http://schemas.microsoft.com/office/powerpoint/2010/main" val="954228580"/>
              </p:ext>
            </p:extLst>
          </p:nvPr>
        </p:nvGraphicFramePr>
        <p:xfrm>
          <a:off x="1066800" y="2667000"/>
          <a:ext cx="3581400" cy="907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6" name="Diagram 35"/>
          <p:cNvGraphicFramePr/>
          <p:nvPr>
            <p:extLst>
              <p:ext uri="{D42A27DB-BD31-4B8C-83A1-F6EECF244321}">
                <p14:modId xmlns:p14="http://schemas.microsoft.com/office/powerpoint/2010/main" val="1513855865"/>
              </p:ext>
            </p:extLst>
          </p:nvPr>
        </p:nvGraphicFramePr>
        <p:xfrm>
          <a:off x="1295400" y="3733800"/>
          <a:ext cx="3581400" cy="907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37" name="Diagram 36"/>
          <p:cNvGraphicFramePr/>
          <p:nvPr>
            <p:extLst>
              <p:ext uri="{D42A27DB-BD31-4B8C-83A1-F6EECF244321}">
                <p14:modId xmlns:p14="http://schemas.microsoft.com/office/powerpoint/2010/main" val="3859707753"/>
              </p:ext>
            </p:extLst>
          </p:nvPr>
        </p:nvGraphicFramePr>
        <p:xfrm>
          <a:off x="4114800" y="1600200"/>
          <a:ext cx="3581400" cy="907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38" name="Diagram 37"/>
          <p:cNvGraphicFramePr/>
          <p:nvPr>
            <p:extLst>
              <p:ext uri="{D42A27DB-BD31-4B8C-83A1-F6EECF244321}">
                <p14:modId xmlns:p14="http://schemas.microsoft.com/office/powerpoint/2010/main" val="113351067"/>
              </p:ext>
            </p:extLst>
          </p:nvPr>
        </p:nvGraphicFramePr>
        <p:xfrm>
          <a:off x="4343400" y="2673773"/>
          <a:ext cx="3581400" cy="907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39" name="Diagram 38"/>
          <p:cNvGraphicFramePr/>
          <p:nvPr>
            <p:extLst>
              <p:ext uri="{D42A27DB-BD31-4B8C-83A1-F6EECF244321}">
                <p14:modId xmlns:p14="http://schemas.microsoft.com/office/powerpoint/2010/main" val="3889157063"/>
              </p:ext>
            </p:extLst>
          </p:nvPr>
        </p:nvGraphicFramePr>
        <p:xfrm>
          <a:off x="4572000" y="3740573"/>
          <a:ext cx="3581400" cy="907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20" name="Diagram 19"/>
          <p:cNvGraphicFramePr/>
          <p:nvPr>
            <p:extLst>
              <p:ext uri="{D42A27DB-BD31-4B8C-83A1-F6EECF244321}">
                <p14:modId xmlns:p14="http://schemas.microsoft.com/office/powerpoint/2010/main" val="948231210"/>
              </p:ext>
            </p:extLst>
          </p:nvPr>
        </p:nvGraphicFramePr>
        <p:xfrm>
          <a:off x="838200" y="1447800"/>
          <a:ext cx="3581400" cy="10600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5" grpId="0">
        <p:bldAsOne/>
      </p:bldGraphic>
      <p:bldGraphic spid="36" grpId="0">
        <p:bldAsOne/>
      </p:bldGraphic>
      <p:bldGraphic spid="37" grpId="0">
        <p:bldAsOne/>
      </p:bldGraphic>
      <p:bldGraphic spid="38" grpId="0">
        <p:bldAsOne/>
      </p:bldGraphic>
      <p:bldGraphic spid="39" grpId="0">
        <p:bldAsOne/>
      </p:bldGraphic>
      <p:bldGraphic spid="20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ahoma" pitchFamily="34" charset="0"/>
                <a:ea typeface="Tahoma" pitchFamily="34" charset="0"/>
              </a:rPr>
              <a:t>Introduction to the guide</a:t>
            </a:r>
            <a:endParaRPr lang="en-US" dirty="0">
              <a:latin typeface="Tahoma" pitchFamily="34" charset="0"/>
              <a:ea typeface="Tahoma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219200" y="1412470"/>
            <a:ext cx="6553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684213" indent="-227013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2pPr>
            <a:lvl3pPr marL="1087438" indent="-173038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3pPr>
            <a:lvl4pPr marL="1541463" indent="-169863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4pPr>
            <a:lvl5pPr marL="2001838" indent="-173038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The Grammy Museum and the Jane </a:t>
            </a:r>
            <a:r>
              <a:rPr lang="en-US" sz="1800" b="0" dirty="0" err="1" smtClean="0">
                <a:latin typeface="Tahoma" pitchFamily="34" charset="0"/>
                <a:ea typeface="Tahoma" pitchFamily="34" charset="0"/>
              </a:rPr>
              <a:t>Ortner</a:t>
            </a: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 Educating Through Music Award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Guide available at </a:t>
            </a:r>
            <a:r>
              <a:rPr lang="en-US" sz="1800" b="0" dirty="0" smtClean="0">
                <a:latin typeface="Tahoma" pitchFamily="34" charset="0"/>
                <a:ea typeface="Tahoma" pitchFamily="34" charset="0"/>
                <a:hlinkClick r:id="rId2"/>
              </a:rPr>
              <a:t>http://noteworthylanguage.wikispaces.com</a:t>
            </a:r>
            <a:endParaRPr lang="en-US" sz="1800" b="0" dirty="0" smtClean="0">
              <a:latin typeface="Tahoma" pitchFamily="34" charset="0"/>
              <a:ea typeface="Tahoma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Three parts:</a:t>
            </a:r>
          </a:p>
          <a:p>
            <a:pPr marL="1141413" lvl="1" indent="-457200">
              <a:buFont typeface="Arial" pitchFamily="34" charset="0"/>
              <a:buChar char="•"/>
            </a:pPr>
            <a:r>
              <a:rPr lang="en-US" sz="1400" dirty="0" smtClean="0">
                <a:latin typeface="Tahoma" pitchFamily="34" charset="0"/>
                <a:ea typeface="Tahoma" pitchFamily="34" charset="0"/>
              </a:rPr>
              <a:t>Music to practice language concepts and structures</a:t>
            </a:r>
          </a:p>
          <a:p>
            <a:pPr marL="1141413" lvl="1" indent="-457200">
              <a:buFont typeface="Arial" pitchFamily="34" charset="0"/>
              <a:buChar char="•"/>
            </a:pPr>
            <a:r>
              <a:rPr lang="en-US" sz="1400" b="0" dirty="0" smtClean="0">
                <a:latin typeface="Tahoma" pitchFamily="34" charset="0"/>
                <a:ea typeface="Tahoma" pitchFamily="34" charset="0"/>
              </a:rPr>
              <a:t>Music as a springboard to student creativity in the language</a:t>
            </a:r>
          </a:p>
          <a:p>
            <a:pPr marL="1141413" lvl="1" indent="-457200">
              <a:buFont typeface="Arial" pitchFamily="34" charset="0"/>
              <a:buChar char="•"/>
            </a:pPr>
            <a:r>
              <a:rPr lang="en-US" sz="1400" dirty="0" smtClean="0">
                <a:latin typeface="Tahoma" pitchFamily="34" charset="0"/>
                <a:ea typeface="Tahoma" pitchFamily="34" charset="0"/>
              </a:rPr>
              <a:t>Music as a window to the cultures that speak the language</a:t>
            </a:r>
          </a:p>
        </p:txBody>
      </p:sp>
    </p:spTree>
    <p:extLst>
      <p:ext uri="{BB962C8B-B14F-4D97-AF65-F5344CB8AC3E}">
        <p14:creationId xmlns:p14="http://schemas.microsoft.com/office/powerpoint/2010/main" val="29580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ahoma" pitchFamily="34" charset="0"/>
                <a:ea typeface="Tahoma" pitchFamily="34" charset="0"/>
              </a:rPr>
              <a:t>Expertise in the room</a:t>
            </a:r>
          </a:p>
        </p:txBody>
      </p:sp>
      <p:sp>
        <p:nvSpPr>
          <p:cNvPr id="9222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69437" y="1066800"/>
            <a:ext cx="6781800" cy="457200"/>
          </a:xfrm>
        </p:spPr>
        <p:txBody>
          <a:bodyPr/>
          <a:lstStyle/>
          <a:p>
            <a:r>
              <a:rPr lang="en-US" dirty="0" smtClean="0">
                <a:latin typeface="Tahoma" pitchFamily="34" charset="0"/>
                <a:ea typeface="Tahoma" pitchFamily="34" charset="0"/>
              </a:rPr>
              <a:t>Gallery walk</a:t>
            </a:r>
          </a:p>
        </p:txBody>
      </p:sp>
      <p:sp>
        <p:nvSpPr>
          <p:cNvPr id="10" name="Flowchart: Sequential Access Storage 9"/>
          <p:cNvSpPr/>
          <p:nvPr/>
        </p:nvSpPr>
        <p:spPr>
          <a:xfrm>
            <a:off x="5601511" y="5105400"/>
            <a:ext cx="1270000" cy="1185862"/>
          </a:xfrm>
          <a:prstGeom prst="flowChartMagneticTape">
            <a:avLst/>
          </a:prstGeom>
          <a:solidFill>
            <a:schemeClr val="tx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Culture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Language</a:t>
            </a:r>
            <a:b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Creativity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Flowchart: Sequential Access Storage 10"/>
          <p:cNvSpPr/>
          <p:nvPr/>
        </p:nvSpPr>
        <p:spPr>
          <a:xfrm>
            <a:off x="6449537" y="4038600"/>
            <a:ext cx="1358630" cy="1185863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Pop/Rock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Folk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Children’s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Classical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219200" y="1412470"/>
            <a:ext cx="6553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684213" indent="-227013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2pPr>
            <a:lvl3pPr marL="1087438" indent="-173038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3pPr>
            <a:lvl4pPr marL="1541463" indent="-169863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4pPr>
            <a:lvl5pPr marL="2001838" indent="-173038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Tx/>
              <a:buAutoNum type="arabicPeriod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Start at one table. Read the question or prompt.</a:t>
            </a:r>
          </a:p>
          <a:p>
            <a:pPr marL="457200" indent="-457200">
              <a:buFontTx/>
              <a:buAutoNum type="arabicPeriod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Use your post-it notes to add your ideas for how you do this (or have seen this done) in the classroom</a:t>
            </a:r>
          </a:p>
          <a:p>
            <a:pPr marL="457200" indent="-457200">
              <a:buFontTx/>
              <a:buAutoNum type="arabicPeriod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When timer sounds, go to next table</a:t>
            </a:r>
          </a:p>
          <a:p>
            <a:pPr marL="457200" indent="-457200">
              <a:buFontTx/>
              <a:buAutoNum type="arabicPeriod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Read their ideas</a:t>
            </a:r>
          </a:p>
          <a:p>
            <a:pPr marL="457200" indent="-457200">
              <a:buFontTx/>
              <a:buAutoNum type="arabicPeriod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Add your own</a:t>
            </a:r>
          </a:p>
          <a:p>
            <a:pPr marL="457200" indent="-457200">
              <a:buFontTx/>
              <a:buAutoNum type="arabicPeriod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Continue circulating until you have visited and contributed to all of the tables. </a:t>
            </a:r>
            <a:endParaRPr lang="en-US" sz="1800" b="0" dirty="0">
              <a:latin typeface="Tahoma" pitchFamily="34" charset="0"/>
              <a:ea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ahoma" pitchFamily="34" charset="0"/>
                <a:ea typeface="Tahoma" pitchFamily="34" charset="0"/>
              </a:rPr>
              <a:t>Learning from each other</a:t>
            </a:r>
            <a:endParaRPr lang="en-US" dirty="0">
              <a:latin typeface="Tahoma" pitchFamily="34" charset="0"/>
              <a:ea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295400"/>
            <a:ext cx="6705600" cy="4373563"/>
          </a:xfrm>
        </p:spPr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en-US" b="0" dirty="0" smtClean="0">
                <a:latin typeface="Tahoma" pitchFamily="34" charset="0"/>
                <a:ea typeface="Tahoma" pitchFamily="34" charset="0"/>
              </a:rPr>
              <a:t>Questions from the gallery walk?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b="0" dirty="0" smtClean="0">
                <a:latin typeface="Tahoma" pitchFamily="34" charset="0"/>
                <a:ea typeface="Tahoma" pitchFamily="34" charset="0"/>
              </a:rPr>
              <a:t>Accessing your ideas after this session</a:t>
            </a:r>
          </a:p>
          <a:p>
            <a:pPr marL="1141413" lvl="1" indent="-457200">
              <a:buFont typeface="Arial" pitchFamily="34" charset="0"/>
              <a:buChar char="•"/>
            </a:pPr>
            <a:r>
              <a:rPr lang="en-US" dirty="0" smtClean="0">
                <a:latin typeface="Tahoma" pitchFamily="34" charset="0"/>
                <a:ea typeface="Tahoma" pitchFamily="34" charset="0"/>
              </a:rPr>
              <a:t>Ideas from tables will be on wiki: </a:t>
            </a:r>
            <a:r>
              <a:rPr lang="en-US" sz="2000" dirty="0" smtClean="0">
                <a:latin typeface="Tahoma" pitchFamily="34" charset="0"/>
                <a:ea typeface="Tahoma" pitchFamily="34" charset="0"/>
                <a:hlinkClick r:id="rId2"/>
              </a:rPr>
              <a:t>http://noteworthylanguage.wikispaces.com</a:t>
            </a:r>
            <a:endParaRPr lang="en-US" sz="2000" dirty="0" smtClean="0">
              <a:latin typeface="Tahoma" pitchFamily="34" charset="0"/>
              <a:ea typeface="Tahoma" pitchFamily="34" charset="0"/>
            </a:endParaRPr>
          </a:p>
          <a:p>
            <a:pPr marL="1141413" lvl="1" indent="-457200">
              <a:buFont typeface="Arial" pitchFamily="34" charset="0"/>
              <a:buChar char="•"/>
            </a:pPr>
            <a:r>
              <a:rPr lang="en-US" sz="2000" b="0" dirty="0" smtClean="0">
                <a:latin typeface="Tahoma" pitchFamily="34" charset="0"/>
                <a:ea typeface="Tahoma" pitchFamily="34" charset="0"/>
              </a:rPr>
              <a:t>Or, use your QR code reader to access wiki here:</a:t>
            </a:r>
          </a:p>
          <a:p>
            <a:pPr lvl="1" indent="0">
              <a:buNone/>
            </a:pPr>
            <a:endParaRPr lang="en-US" sz="2000" b="0" dirty="0" smtClean="0">
              <a:latin typeface="Tahoma" pitchFamily="34" charset="0"/>
              <a:ea typeface="Tahoma" pitchFamily="34" charset="0"/>
            </a:endParaRPr>
          </a:p>
          <a:p>
            <a:endParaRPr lang="en-US" b="0" dirty="0">
              <a:latin typeface="Tahoma" pitchFamily="34" charset="0"/>
              <a:ea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52799"/>
            <a:ext cx="2388637" cy="238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704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ahoma" pitchFamily="34" charset="0"/>
                <a:ea typeface="Tahoma" pitchFamily="34" charset="0"/>
              </a:rPr>
              <a:t>Introduction to the ABCs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143000"/>
            <a:ext cx="6553200" cy="4343400"/>
          </a:xfrm>
        </p:spPr>
        <p:txBody>
          <a:bodyPr/>
          <a:lstStyle/>
          <a:p>
            <a:pPr marL="0" indent="0">
              <a:buNone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Informed through extensive reading, observation, collaboration and practice…still a work in progress!</a:t>
            </a:r>
            <a:br>
              <a:rPr lang="en-US" sz="1800" b="0" dirty="0" smtClean="0">
                <a:latin typeface="Tahoma" pitchFamily="34" charset="0"/>
                <a:ea typeface="Tahoma" pitchFamily="34" charset="0"/>
              </a:rPr>
            </a:br>
            <a:endParaRPr lang="en-US" sz="1800" b="0" dirty="0" smtClean="0">
              <a:latin typeface="Tahoma" pitchFamily="34" charset="0"/>
              <a:ea typeface="Tahoma" pitchFamily="34" charset="0"/>
            </a:endParaRPr>
          </a:p>
          <a:p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A = Anticipate the song: preparation</a:t>
            </a:r>
          </a:p>
          <a:p>
            <a:pPr defTabSz="798513"/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B = Build comprehension and language: supporting 	student proficiency and comprehension during 	listening</a:t>
            </a:r>
          </a:p>
          <a:p>
            <a:pPr>
              <a:tabLst>
                <a:tab pos="798513" algn="l"/>
              </a:tabLst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C = Connect, construct, communicate: analyze and 	synthesize after listening</a:t>
            </a:r>
            <a:endParaRPr lang="en-US" sz="1800" b="0" dirty="0">
              <a:latin typeface="Tahoma" pitchFamily="34" charset="0"/>
              <a:ea typeface="Tahoma" pitchFamily="34" charset="0"/>
            </a:endParaRPr>
          </a:p>
        </p:txBody>
      </p:sp>
      <p:sp>
        <p:nvSpPr>
          <p:cNvPr id="13" name="Flowchart: Sequential Access Storage 12"/>
          <p:cNvSpPr/>
          <p:nvPr/>
        </p:nvSpPr>
        <p:spPr>
          <a:xfrm>
            <a:off x="5601511" y="5105400"/>
            <a:ext cx="1270000" cy="1185862"/>
          </a:xfrm>
          <a:prstGeom prst="flowChartMagneticTape">
            <a:avLst/>
          </a:prstGeom>
          <a:solidFill>
            <a:schemeClr val="tx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Culture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Language</a:t>
            </a:r>
            <a:b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Creativity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Flowchart: Sequential Access Storage 13"/>
          <p:cNvSpPr/>
          <p:nvPr/>
        </p:nvSpPr>
        <p:spPr>
          <a:xfrm>
            <a:off x="6449537" y="4038600"/>
            <a:ext cx="1358630" cy="1185863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Pop/Rock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Folk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Children’s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Classical</a:t>
            </a:r>
          </a:p>
        </p:txBody>
      </p:sp>
    </p:spTree>
    <p:extLst>
      <p:ext uri="{BB962C8B-B14F-4D97-AF65-F5344CB8AC3E}">
        <p14:creationId xmlns:p14="http://schemas.microsoft.com/office/powerpoint/2010/main" val="98042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ahoma" pitchFamily="34" charset="0"/>
                <a:ea typeface="Tahoma" pitchFamily="34" charset="0"/>
              </a:rPr>
              <a:t>A is for anticipating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143000"/>
            <a:ext cx="6553200" cy="4343400"/>
          </a:xfrm>
        </p:spPr>
        <p:txBody>
          <a:bodyPr/>
          <a:lstStyle/>
          <a:p>
            <a:pPr marL="0" indent="0">
              <a:buNone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Help students anticipate the song; prepare them to listen.</a:t>
            </a:r>
          </a:p>
          <a:p>
            <a:pPr marL="0" indent="0">
              <a:buNone/>
            </a:pPr>
            <a:endParaRPr lang="en-US" sz="1800" b="0" dirty="0" smtClean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371600" y="1866900"/>
            <a:ext cx="65532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684213" indent="-227013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2pPr>
            <a:lvl3pPr marL="1087438" indent="-173038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3pPr>
            <a:lvl4pPr marL="1541463" indent="-169863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4pPr>
            <a:lvl5pPr marL="2001838" indent="-173038" algn="l" rtl="0" eaLnBrk="1" fontAlgn="base" hangingPunct="1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lr>
                <a:srgbClr val="25748A"/>
              </a:buClr>
              <a:buSzPct val="70000"/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Questioning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Predicting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Activating prior knowledge and experiences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Contextualizing the song with related articles, videos, literature, etc. </a:t>
            </a:r>
            <a:endParaRPr lang="en-US" sz="1800" b="0" dirty="0">
              <a:latin typeface="Tahoma" pitchFamily="34" charset="0"/>
              <a:ea typeface="Tahoma" pitchFamily="34" charset="0"/>
            </a:endParaRPr>
          </a:p>
        </p:txBody>
      </p:sp>
      <p:sp>
        <p:nvSpPr>
          <p:cNvPr id="7" name="Flowchart: Sequential Access Storage 6"/>
          <p:cNvSpPr/>
          <p:nvPr/>
        </p:nvSpPr>
        <p:spPr>
          <a:xfrm>
            <a:off x="5190423" y="5029200"/>
            <a:ext cx="1270000" cy="1185862"/>
          </a:xfrm>
          <a:prstGeom prst="flowChartMagneticTape">
            <a:avLst/>
          </a:prstGeom>
          <a:solidFill>
            <a:schemeClr val="tx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Culture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Language</a:t>
            </a:r>
            <a:b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Creativity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Flowchart: Sequential Access Storage 8"/>
          <p:cNvSpPr/>
          <p:nvPr/>
        </p:nvSpPr>
        <p:spPr>
          <a:xfrm>
            <a:off x="6449537" y="3843337"/>
            <a:ext cx="1358630" cy="1185863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Pop/Rock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Folk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Children’s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Classical</a:t>
            </a:r>
          </a:p>
        </p:txBody>
      </p:sp>
    </p:spTree>
    <p:extLst>
      <p:ext uri="{BB962C8B-B14F-4D97-AF65-F5344CB8AC3E}">
        <p14:creationId xmlns:p14="http://schemas.microsoft.com/office/powerpoint/2010/main" val="94538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Tahoma" pitchFamily="34" charset="0"/>
                <a:ea typeface="Tahoma" pitchFamily="34" charset="0"/>
              </a:rPr>
              <a:t>B is for building comprehension, language and culture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1219200"/>
            <a:ext cx="6553200" cy="4343400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800" b="0" dirty="0">
                <a:latin typeface="Tahoma" pitchFamily="34" charset="0"/>
                <a:ea typeface="Tahoma" pitchFamily="34" charset="0"/>
              </a:rPr>
              <a:t>Supporting while listening, often with graphic </a:t>
            </a: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organizers, discreet listening, or sorting activities.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Vocabulary: associations, synonyms, antonyms, password, </a:t>
            </a:r>
            <a:r>
              <a:rPr lang="en-US" sz="1800" b="0" dirty="0" err="1" smtClean="0">
                <a:latin typeface="Tahoma" pitchFamily="34" charset="0"/>
                <a:ea typeface="Tahoma" pitchFamily="34" charset="0"/>
              </a:rPr>
              <a:t>pictionary</a:t>
            </a:r>
            <a:r>
              <a:rPr lang="en-US" sz="1800" b="0" dirty="0">
                <a:latin typeface="Tahoma" pitchFamily="34" charset="0"/>
                <a:ea typeface="Tahoma" pitchFamily="34" charset="0"/>
              </a:rPr>
              <a:t>,</a:t>
            </a: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 charades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Summarizing (verbal, written, act-out summaries, post-it summaries)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Student-generated questions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Reviewing predictions</a:t>
            </a:r>
          </a:p>
          <a:p>
            <a:pPr marL="457200" indent="-457200"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13" name="Flowchart: Sequential Access Storage 12"/>
          <p:cNvSpPr/>
          <p:nvPr/>
        </p:nvSpPr>
        <p:spPr>
          <a:xfrm>
            <a:off x="5601511" y="5105400"/>
            <a:ext cx="1270000" cy="1185862"/>
          </a:xfrm>
          <a:prstGeom prst="flowChartMagneticTape">
            <a:avLst/>
          </a:prstGeom>
          <a:solidFill>
            <a:schemeClr val="tx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Culture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Language</a:t>
            </a:r>
            <a:b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Creativity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Flowchart: Sequential Access Storage 13"/>
          <p:cNvSpPr/>
          <p:nvPr/>
        </p:nvSpPr>
        <p:spPr>
          <a:xfrm>
            <a:off x="6449537" y="4038600"/>
            <a:ext cx="1358630" cy="1185863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Pop/Rock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Folk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Children’s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Classical</a:t>
            </a:r>
          </a:p>
        </p:txBody>
      </p:sp>
    </p:spTree>
    <p:extLst>
      <p:ext uri="{BB962C8B-B14F-4D97-AF65-F5344CB8AC3E}">
        <p14:creationId xmlns:p14="http://schemas.microsoft.com/office/powerpoint/2010/main" val="405267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Tahoma" pitchFamily="34" charset="0"/>
                <a:ea typeface="Tahoma" pitchFamily="34" charset="0"/>
              </a:rPr>
              <a:t>C</a:t>
            </a:r>
            <a:r>
              <a:rPr lang="en-US" sz="2800" dirty="0" smtClean="0">
                <a:latin typeface="Tahoma" pitchFamily="34" charset="0"/>
                <a:ea typeface="Tahoma" pitchFamily="34" charset="0"/>
              </a:rPr>
              <a:t> is for constructing, connecting, creating and communicating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1324947" y="1359596"/>
            <a:ext cx="6553200" cy="43434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Discuss: question </a:t>
            </a:r>
            <a:r>
              <a:rPr lang="en-US" sz="1800" b="0" dirty="0">
                <a:latin typeface="Tahoma" pitchFamily="34" charset="0"/>
                <a:ea typeface="Tahoma" pitchFamily="34" charset="0"/>
              </a:rPr>
              <a:t>themes, ideas, concepts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>
                <a:latin typeface="Tahoma" pitchFamily="34" charset="0"/>
                <a:ea typeface="Tahoma" pitchFamily="34" charset="0"/>
              </a:rPr>
              <a:t>Connect and compare to other material</a:t>
            </a:r>
          </a:p>
          <a:p>
            <a:pPr>
              <a:buFont typeface="Arial" pitchFamily="34" charset="0"/>
              <a:buChar char="•"/>
            </a:pPr>
            <a:r>
              <a:rPr lang="en-US" sz="1800" b="0" dirty="0">
                <a:latin typeface="Tahoma" pitchFamily="34" charset="0"/>
                <a:ea typeface="Tahoma" pitchFamily="34" charset="0"/>
              </a:rPr>
              <a:t>Demonstrate analysis: create a target-language response</a:t>
            </a:r>
          </a:p>
          <a:p>
            <a:pPr marL="969963" lvl="1" indent="-285750"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(New) </a:t>
            </a:r>
            <a:r>
              <a:rPr lang="en-US" sz="1800" b="0" dirty="0">
                <a:latin typeface="Tahoma" pitchFamily="34" charset="0"/>
                <a:ea typeface="Tahoma" pitchFamily="34" charset="0"/>
              </a:rPr>
              <a:t>word </a:t>
            </a: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cloud</a:t>
            </a:r>
            <a:endParaRPr lang="en-US" sz="1800" b="0" dirty="0" smtClean="0">
              <a:latin typeface="Tahoma" pitchFamily="34" charset="0"/>
              <a:ea typeface="Tahoma" pitchFamily="34" charset="0"/>
              <a:hlinkClick r:id="rId2" action="ppaction://hlinkpres?slideindex=1&amp;slidetitle="/>
            </a:endParaRPr>
          </a:p>
          <a:p>
            <a:pPr marL="969963" lvl="1" indent="-285750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</a:rPr>
              <a:t>Creativity generator (</a:t>
            </a:r>
            <a:r>
              <a:rPr lang="en-US" sz="1800" dirty="0" err="1" smtClean="0">
                <a:latin typeface="Tahoma" pitchFamily="34" charset="0"/>
                <a:ea typeface="Tahoma" pitchFamily="34" charset="0"/>
              </a:rPr>
              <a:t>synectic</a:t>
            </a:r>
            <a:r>
              <a:rPr lang="en-US" sz="1800" dirty="0" smtClean="0">
                <a:latin typeface="Tahoma" pitchFamily="34" charset="0"/>
                <a:ea typeface="Tahoma" pitchFamily="34" charset="0"/>
              </a:rPr>
              <a:t> summaries)</a:t>
            </a:r>
            <a:endParaRPr lang="en-US" sz="1800" b="0" dirty="0">
              <a:latin typeface="Tahoma" pitchFamily="34" charset="0"/>
              <a:ea typeface="Tahoma" pitchFamily="34" charset="0"/>
              <a:hlinkClick r:id="rId2" action="ppaction://hlinkpres?slideindex=1&amp;slidetitle="/>
            </a:endParaRPr>
          </a:p>
          <a:p>
            <a:pPr marL="969963" lvl="1" indent="-285750"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Re-write lyrics: </a:t>
            </a:r>
          </a:p>
          <a:p>
            <a:pPr marL="1373188" lvl="2" indent="-285750">
              <a:buFont typeface="Arial" pitchFamily="34" charset="0"/>
              <a:buChar char="•"/>
            </a:pPr>
            <a:r>
              <a:rPr lang="en-US" sz="1800" b="0" dirty="0" smtClean="0">
                <a:latin typeface="Tahoma" pitchFamily="34" charset="0"/>
                <a:ea typeface="Tahoma" pitchFamily="34" charset="0"/>
              </a:rPr>
              <a:t>Point-of-view; Time frame</a:t>
            </a:r>
          </a:p>
          <a:p>
            <a:pPr lvl="1" indent="0">
              <a:buNone/>
            </a:pPr>
            <a:endParaRPr lang="en-US" sz="1800" b="0" dirty="0"/>
          </a:p>
          <a:p>
            <a:pPr marL="1141413" lvl="1" indent="-457200">
              <a:buFont typeface="Arial" pitchFamily="34" charset="0"/>
              <a:buChar char="•"/>
            </a:pPr>
            <a:endParaRPr lang="en-US" sz="1800" dirty="0" smtClean="0"/>
          </a:p>
        </p:txBody>
      </p:sp>
      <p:sp>
        <p:nvSpPr>
          <p:cNvPr id="6" name="Flowchart: Sequential Access Storage 5"/>
          <p:cNvSpPr/>
          <p:nvPr/>
        </p:nvSpPr>
        <p:spPr>
          <a:xfrm>
            <a:off x="5410200" y="5218243"/>
            <a:ext cx="1270000" cy="1185862"/>
          </a:xfrm>
          <a:prstGeom prst="flowChartMagneticTape">
            <a:avLst/>
          </a:prstGeom>
          <a:solidFill>
            <a:schemeClr val="tx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Culture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Language</a:t>
            </a:r>
            <a:b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Creativity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Flowchart: Sequential Access Storage 6"/>
          <p:cNvSpPr/>
          <p:nvPr/>
        </p:nvSpPr>
        <p:spPr>
          <a:xfrm>
            <a:off x="6435541" y="3810000"/>
            <a:ext cx="1358630" cy="1185863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Pop/Rock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Folk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Children’s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Classical</a:t>
            </a:r>
          </a:p>
        </p:txBody>
      </p:sp>
    </p:spTree>
    <p:extLst>
      <p:ext uri="{BB962C8B-B14F-4D97-AF65-F5344CB8AC3E}">
        <p14:creationId xmlns:p14="http://schemas.microsoft.com/office/powerpoint/2010/main" val="171268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theme/theme1.xml><?xml version="1.0" encoding="utf-8"?>
<a:theme xmlns:a="http://schemas.openxmlformats.org/drawingml/2006/main" name="PM_music_sheet">
  <a:themeElements>
    <a:clrScheme name="Music Sheet">
      <a:dk1>
        <a:srgbClr val="333333"/>
      </a:dk1>
      <a:lt1>
        <a:srgbClr val="FFFFFF"/>
      </a:lt1>
      <a:dk2>
        <a:srgbClr val="0D586F"/>
      </a:dk2>
      <a:lt2>
        <a:srgbClr val="E0BF50"/>
      </a:lt2>
      <a:accent1>
        <a:srgbClr val="0D586F"/>
      </a:accent1>
      <a:accent2>
        <a:srgbClr val="E0BF50"/>
      </a:accent2>
      <a:accent3>
        <a:srgbClr val="85AABC"/>
      </a:accent3>
      <a:accent4>
        <a:srgbClr val="885A20"/>
      </a:accent4>
      <a:accent5>
        <a:srgbClr val="787878"/>
      </a:accent5>
      <a:accent6>
        <a:srgbClr val="323232"/>
      </a:accent6>
      <a:hlink>
        <a:srgbClr val="495A67"/>
      </a:hlink>
      <a:folHlink>
        <a:srgbClr val="92D050"/>
      </a:folHlink>
    </a:clrScheme>
    <a:fontScheme name="Custom 6">
      <a:majorFont>
        <a:latin typeface="Lucida Sans"/>
        <a:ea typeface=""/>
        <a:cs typeface=""/>
      </a:majorFont>
      <a:minorFont>
        <a:latin typeface="Lucid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EAC6D37-C0FE-4A22-A0C7-388BDE2200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PM_music_sheet</Template>
  <TotalTime>1111</TotalTime>
  <Words>1131</Words>
  <Application>Microsoft Office PowerPoint</Application>
  <PresentationFormat>On-screen Show (4:3)</PresentationFormat>
  <Paragraphs>237</Paragraphs>
  <Slides>19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Perpetua</vt:lpstr>
      <vt:lpstr>Calibri</vt:lpstr>
      <vt:lpstr>Hobo Std</vt:lpstr>
      <vt:lpstr>Lucida Sans</vt:lpstr>
      <vt:lpstr>Tahoma</vt:lpstr>
      <vt:lpstr>PM_music_sheet</vt:lpstr>
      <vt:lpstr>Noteworthy Language</vt:lpstr>
      <vt:lpstr>Agenda</vt:lpstr>
      <vt:lpstr>Introduction to the guide</vt:lpstr>
      <vt:lpstr>Expertise in the room</vt:lpstr>
      <vt:lpstr>Learning from each other</vt:lpstr>
      <vt:lpstr>Introduction to the ABCs</vt:lpstr>
      <vt:lpstr>A is for anticipating</vt:lpstr>
      <vt:lpstr>B is for building comprehension, language and culture</vt:lpstr>
      <vt:lpstr>C is for constructing, connecting, creating and communicating</vt:lpstr>
      <vt:lpstr>More creative communication: engage creativity and relevance</vt:lpstr>
      <vt:lpstr>Putting the ABCs to work: Anticipate</vt:lpstr>
      <vt:lpstr>Still anticipating!</vt:lpstr>
      <vt:lpstr>Let’s hear it! Building proficiency</vt:lpstr>
      <vt:lpstr>The Creativity Generator</vt:lpstr>
      <vt:lpstr>And on another note…Anticipating</vt:lpstr>
      <vt:lpstr>Still anticipating; listen to confirm</vt:lpstr>
      <vt:lpstr>Building proficiency</vt:lpstr>
      <vt:lpstr>Creating, connecting, communicating</vt:lpstr>
      <vt:lpstr>Thank you for your participation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Noteworthy Language</dc:title>
  <dc:creator>Nicole</dc:creator>
  <cp:lastModifiedBy>Nicole</cp:lastModifiedBy>
  <cp:revision>33</cp:revision>
  <cp:lastPrinted>2012-03-04T23:34:44Z</cp:lastPrinted>
  <dcterms:created xsi:type="dcterms:W3CDTF">2012-02-21T17:03:37Z</dcterms:created>
  <dcterms:modified xsi:type="dcterms:W3CDTF">2012-03-04T23:40:27Z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TC018572759991</vt:lpwstr>
  </property>
</Properties>
</file>